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3"/>
  </p:notesMasterIdLst>
  <p:handoutMasterIdLst>
    <p:handoutMasterId r:id="rId64"/>
  </p:handoutMasterIdLst>
  <p:sldIdLst>
    <p:sldId id="256" r:id="rId3"/>
    <p:sldId id="263" r:id="rId4"/>
    <p:sldId id="299" r:id="rId5"/>
    <p:sldId id="270" r:id="rId6"/>
    <p:sldId id="259" r:id="rId7"/>
    <p:sldId id="257" r:id="rId8"/>
    <p:sldId id="261" r:id="rId9"/>
    <p:sldId id="260" r:id="rId10"/>
    <p:sldId id="262" r:id="rId11"/>
    <p:sldId id="271" r:id="rId12"/>
    <p:sldId id="267" r:id="rId13"/>
    <p:sldId id="265" r:id="rId14"/>
    <p:sldId id="286" r:id="rId15"/>
    <p:sldId id="272" r:id="rId16"/>
    <p:sldId id="274" r:id="rId17"/>
    <p:sldId id="273" r:id="rId18"/>
    <p:sldId id="275" r:id="rId19"/>
    <p:sldId id="277" r:id="rId20"/>
    <p:sldId id="287" r:id="rId21"/>
    <p:sldId id="268" r:id="rId22"/>
    <p:sldId id="269" r:id="rId23"/>
    <p:sldId id="289" r:id="rId24"/>
    <p:sldId id="288" r:id="rId25"/>
    <p:sldId id="276" r:id="rId26"/>
    <p:sldId id="290" r:id="rId27"/>
    <p:sldId id="266" r:id="rId28"/>
    <p:sldId id="278" r:id="rId29"/>
    <p:sldId id="279" r:id="rId30"/>
    <p:sldId id="297" r:id="rId31"/>
    <p:sldId id="307" r:id="rId32"/>
    <p:sldId id="308" r:id="rId33"/>
    <p:sldId id="309" r:id="rId34"/>
    <p:sldId id="310" r:id="rId35"/>
    <p:sldId id="311" r:id="rId36"/>
    <p:sldId id="312" r:id="rId37"/>
    <p:sldId id="313" r:id="rId38"/>
    <p:sldId id="314" r:id="rId39"/>
    <p:sldId id="315" r:id="rId40"/>
    <p:sldId id="316" r:id="rId41"/>
    <p:sldId id="317" r:id="rId42"/>
    <p:sldId id="301" r:id="rId43"/>
    <p:sldId id="302" r:id="rId44"/>
    <p:sldId id="304" r:id="rId45"/>
    <p:sldId id="305" r:id="rId46"/>
    <p:sldId id="306" r:id="rId47"/>
    <p:sldId id="318" r:id="rId48"/>
    <p:sldId id="319" r:id="rId49"/>
    <p:sldId id="320" r:id="rId50"/>
    <p:sldId id="321" r:id="rId51"/>
    <p:sldId id="322" r:id="rId52"/>
    <p:sldId id="323" r:id="rId53"/>
    <p:sldId id="324" r:id="rId54"/>
    <p:sldId id="291" r:id="rId55"/>
    <p:sldId id="325" r:id="rId56"/>
    <p:sldId id="298" r:id="rId57"/>
    <p:sldId id="282" r:id="rId58"/>
    <p:sldId id="296" r:id="rId59"/>
    <p:sldId id="281" r:id="rId60"/>
    <p:sldId id="300" r:id="rId61"/>
    <p:sldId id="283" r:id="rId6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DC9122"/>
    <a:srgbClr val="38E31B"/>
    <a:srgbClr val="FE0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15" autoAdjust="0"/>
    <p:restoredTop sz="94660"/>
  </p:normalViewPr>
  <p:slideViewPr>
    <p:cSldViewPr showGuides="1">
      <p:cViewPr varScale="1">
        <p:scale>
          <a:sx n="89" d="100"/>
          <a:sy n="89" d="100"/>
        </p:scale>
        <p:origin x="504" y="77"/>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3/20/2015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3/20/2015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3/20/2015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3/20/2015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3/20/2015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3/20/2015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3/20/2015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3/20/2015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3/20/2015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3/20/2015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3/20/2015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3/20/2015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3/20/2015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lumMod val="60000"/>
                    <a:lumOff val="40000"/>
                  </a:schemeClr>
                </a:solidFill>
              </a:defRPr>
            </a:lvl1pPr>
          </a:lstStyle>
          <a:p>
            <a:fld id="{C2C6F8EA-316C-41DE-B9A4-EDCC3A85ED9A}" type="datetimeFigureOut">
              <a:rPr lang="en-US"/>
              <a:pPr/>
              <a:t>3/20/2015</a:t>
            </a:fld>
            <a:endParaRPr/>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lumMod val="60000"/>
                    <a:lumOff val="40000"/>
                  </a:schemeClr>
                </a:solidFill>
              </a:defRPr>
            </a:lvl1pPr>
          </a:lstStyle>
          <a:p>
            <a:fld id="{7DC1BBB0-96F0-4077-A278-0F3FB5C104D3}" type="slidenum">
              <a:rPr/>
              <a:pPr/>
              <a:t>‹#›</a:t>
            </a:fld>
            <a:endParaRPr/>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Hacking with the Raspberry Pi</a:t>
            </a:r>
          </a:p>
        </p:txBody>
      </p:sp>
      <p:sp>
        <p:nvSpPr>
          <p:cNvPr id="3" name="Subtitle 2"/>
          <p:cNvSpPr>
            <a:spLocks noGrp="1"/>
          </p:cNvSpPr>
          <p:nvPr>
            <p:ph type="subTitle" idx="1"/>
          </p:nvPr>
        </p:nvSpPr>
        <p:spPr/>
        <p:txBody>
          <a:bodyPr>
            <a:normAutofit/>
          </a:bodyPr>
          <a:lstStyle/>
          <a:p>
            <a:r>
              <a:rPr lang="en-US" dirty="0" smtClean="0"/>
              <a:t>Sarah Withee   (@</a:t>
            </a:r>
            <a:r>
              <a:rPr lang="en-US" dirty="0" err="1" smtClean="0"/>
              <a:t>geekygirlsarah</a:t>
            </a:r>
            <a:r>
              <a:rPr lang="en-US" dirty="0" smtClean="0"/>
              <a:t>)</a:t>
            </a:r>
          </a:p>
          <a:p>
            <a:r>
              <a:rPr lang="en-US" dirty="0" smtClean="0"/>
              <a:t>University of Missouri-Kansas City</a:t>
            </a:r>
          </a:p>
        </p:txBody>
      </p:sp>
      <p:sp>
        <p:nvSpPr>
          <p:cNvPr id="4" name="TextBox 3"/>
          <p:cNvSpPr txBox="1"/>
          <p:nvPr/>
        </p:nvSpPr>
        <p:spPr>
          <a:xfrm>
            <a:off x="7542212" y="0"/>
            <a:ext cx="4646613" cy="646331"/>
          </a:xfrm>
          <a:prstGeom prst="rect">
            <a:avLst/>
          </a:prstGeom>
          <a:noFill/>
        </p:spPr>
        <p:txBody>
          <a:bodyPr wrap="square" rtlCol="0">
            <a:spAutoFit/>
          </a:bodyPr>
          <a:lstStyle/>
          <a:p>
            <a:pPr algn="r"/>
            <a:r>
              <a:rPr lang="en-US" dirty="0" smtClean="0"/>
              <a:t>Follow along!</a:t>
            </a:r>
            <a:br>
              <a:rPr lang="en-US" dirty="0" smtClean="0"/>
            </a:br>
            <a:r>
              <a:rPr lang="en-US" dirty="0" smtClean="0"/>
              <a:t>www.sarahwithee.com/raspberrypi</a:t>
            </a:r>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odel-b-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8639" y="1315712"/>
            <a:ext cx="1357598" cy="10181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Raspberry Pi Models</a:t>
            </a:r>
            <a:endParaRPr lang="en-US" dirty="0"/>
          </a:p>
        </p:txBody>
      </p:sp>
      <p:pic>
        <p:nvPicPr>
          <p:cNvPr id="1026" name="Picture 2" descr="model-a"/>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3122612" y="1323367"/>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a-pl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43" y="1273842"/>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del-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826" y="1273842"/>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del-b-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661" y="1319045"/>
            <a:ext cx="1357598" cy="10181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593434" y="6336268"/>
            <a:ext cx="9782803" cy="307777"/>
          </a:xfrm>
          <a:prstGeom prst="rect">
            <a:avLst/>
          </a:prstGeom>
          <a:noFill/>
        </p:spPr>
        <p:txBody>
          <a:bodyPr wrap="square" rtlCol="0">
            <a:spAutoFit/>
          </a:bodyPr>
          <a:lstStyle/>
          <a:p>
            <a:r>
              <a:rPr lang="en-US" sz="1400" dirty="0" smtClean="0"/>
              <a:t>* Barebones Pi with no peripherals attached. 1.2A minimum power supply recommended.</a:t>
            </a:r>
          </a:p>
        </p:txBody>
      </p:sp>
      <p:graphicFrame>
        <p:nvGraphicFramePr>
          <p:cNvPr id="3" name="Table 2"/>
          <p:cNvGraphicFramePr>
            <a:graphicFrameLocks noGrp="1"/>
          </p:cNvGraphicFramePr>
          <p:nvPr>
            <p:extLst>
              <p:ext uri="{D42A27DB-BD31-4B8C-83A1-F6EECF244321}">
                <p14:modId xmlns:p14="http://schemas.microsoft.com/office/powerpoint/2010/main" val="2227030253"/>
              </p:ext>
            </p:extLst>
          </p:nvPr>
        </p:nvGraphicFramePr>
        <p:xfrm>
          <a:off x="1522412" y="2279629"/>
          <a:ext cx="10181205" cy="3977640"/>
        </p:xfrm>
        <a:graphic>
          <a:graphicData uri="http://schemas.openxmlformats.org/drawingml/2006/table">
            <a:tbl>
              <a:tblPr firstRow="1" bandRow="1">
                <a:tableStyleId>{5C22544A-7EE6-4342-B048-85BDC9FD1C3A}</a:tableStyleId>
              </a:tblPr>
              <a:tblGrid>
                <a:gridCol w="1367778"/>
                <a:gridCol w="1722675"/>
                <a:gridCol w="1773998"/>
                <a:gridCol w="1773998"/>
                <a:gridCol w="1773998"/>
                <a:gridCol w="1768758"/>
              </a:tblGrid>
              <a:tr h="370840">
                <a:tc>
                  <a:txBody>
                    <a:bodyPr/>
                    <a:lstStyle/>
                    <a:p>
                      <a:endParaRPr lang="en-US" dirty="0"/>
                    </a:p>
                  </a:txBody>
                  <a:tcPr/>
                </a:tc>
                <a:tc>
                  <a:txBody>
                    <a:bodyPr/>
                    <a:lstStyle/>
                    <a:p>
                      <a:r>
                        <a:rPr lang="en-US" dirty="0" smtClean="0"/>
                        <a:t>Model A</a:t>
                      </a:r>
                      <a:endParaRPr lang="en-US" dirty="0"/>
                    </a:p>
                  </a:txBody>
                  <a:tcPr/>
                </a:tc>
                <a:tc>
                  <a:txBody>
                    <a:bodyPr/>
                    <a:lstStyle/>
                    <a:p>
                      <a:r>
                        <a:rPr lang="en-US" dirty="0" smtClean="0"/>
                        <a:t>Model B</a:t>
                      </a:r>
                      <a:endParaRPr lang="en-US" dirty="0"/>
                    </a:p>
                  </a:txBody>
                  <a:tcPr/>
                </a:tc>
                <a:tc>
                  <a:txBody>
                    <a:bodyPr/>
                    <a:lstStyle/>
                    <a:p>
                      <a:r>
                        <a:rPr lang="en-US" dirty="0" smtClean="0"/>
                        <a:t>Model A+</a:t>
                      </a:r>
                      <a:endParaRPr lang="en-US" dirty="0"/>
                    </a:p>
                  </a:txBody>
                  <a:tcPr/>
                </a:tc>
                <a:tc>
                  <a:txBody>
                    <a:bodyPr/>
                    <a:lstStyle/>
                    <a:p>
                      <a:r>
                        <a:rPr lang="en-US" dirty="0" smtClean="0"/>
                        <a:t>Model B+</a:t>
                      </a:r>
                      <a:endParaRPr lang="en-US" dirty="0"/>
                    </a:p>
                  </a:txBody>
                  <a:tcPr/>
                </a:tc>
                <a:tc>
                  <a:txBody>
                    <a:bodyPr/>
                    <a:lstStyle/>
                    <a:p>
                      <a:r>
                        <a:rPr lang="en-US" dirty="0" smtClean="0"/>
                        <a:t>2 Model B</a:t>
                      </a:r>
                      <a:endParaRPr lang="en-US" dirty="0"/>
                    </a:p>
                  </a:txBody>
                  <a:tcPr/>
                </a:tc>
              </a:tr>
              <a:tr h="370840">
                <a:tc>
                  <a:txBody>
                    <a:bodyPr/>
                    <a:lstStyle/>
                    <a:p>
                      <a:r>
                        <a:rPr lang="en-US" dirty="0" smtClean="0"/>
                        <a:t>Processor</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4x 900MHz</a:t>
                      </a:r>
                      <a:endParaRPr lang="en-US" dirty="0"/>
                    </a:p>
                  </a:txBody>
                  <a:tcPr/>
                </a:tc>
              </a:tr>
              <a:tr h="370840">
                <a:tc>
                  <a:txBody>
                    <a:bodyPr/>
                    <a:lstStyle/>
                    <a:p>
                      <a:r>
                        <a:rPr lang="en-US" dirty="0" smtClean="0"/>
                        <a:t>Memory</a:t>
                      </a:r>
                      <a:endParaRPr lang="en-US" dirty="0"/>
                    </a:p>
                  </a:txBody>
                  <a:tcPr/>
                </a:tc>
                <a:tc>
                  <a:txBody>
                    <a:bodyPr/>
                    <a:lstStyle/>
                    <a:p>
                      <a:r>
                        <a:rPr lang="en-US" dirty="0" smtClean="0"/>
                        <a:t>256 MB</a:t>
                      </a:r>
                      <a:endParaRPr lang="en-US" dirty="0"/>
                    </a:p>
                  </a:txBody>
                  <a:tcPr/>
                </a:tc>
                <a:tc>
                  <a:txBody>
                    <a:bodyPr/>
                    <a:lstStyle/>
                    <a:p>
                      <a:r>
                        <a:rPr lang="en-US" dirty="0" smtClean="0"/>
                        <a:t>512 MB</a:t>
                      </a:r>
                      <a:endParaRPr lang="en-US" dirty="0"/>
                    </a:p>
                  </a:txBody>
                  <a:tcPr/>
                </a:tc>
                <a:tc>
                  <a:txBody>
                    <a:bodyPr/>
                    <a:lstStyle/>
                    <a:p>
                      <a:r>
                        <a:rPr lang="en-US" dirty="0" smtClean="0"/>
                        <a:t>256 MB</a:t>
                      </a:r>
                      <a:endParaRPr lang="en-US" dirty="0"/>
                    </a:p>
                  </a:txBody>
                  <a:tcPr/>
                </a:tc>
                <a:tc>
                  <a:txBody>
                    <a:bodyPr/>
                    <a:lstStyle/>
                    <a:p>
                      <a:r>
                        <a:rPr lang="en-US" dirty="0" smtClean="0"/>
                        <a:t>512 MB</a:t>
                      </a:r>
                      <a:endParaRPr lang="en-US" dirty="0"/>
                    </a:p>
                  </a:txBody>
                  <a:tcPr/>
                </a:tc>
                <a:tc>
                  <a:txBody>
                    <a:bodyPr/>
                    <a:lstStyle/>
                    <a:p>
                      <a:r>
                        <a:rPr lang="en-US" dirty="0" smtClean="0"/>
                        <a:t>1 GB</a:t>
                      </a:r>
                      <a:endParaRPr lang="en-US" dirty="0"/>
                    </a:p>
                  </a:txBody>
                  <a:tcPr/>
                </a:tc>
              </a:tr>
              <a:tr h="370840">
                <a:tc>
                  <a:txBody>
                    <a:bodyPr/>
                    <a:lstStyle/>
                    <a:p>
                      <a:r>
                        <a:rPr lang="en-US" dirty="0" smtClean="0"/>
                        <a:t>Expansion</a:t>
                      </a:r>
                      <a:endParaRPr lang="en-US" dirty="0"/>
                    </a:p>
                  </a:txBody>
                  <a:tcPr/>
                </a:tc>
                <a:tc>
                  <a:txBody>
                    <a:bodyPr/>
                    <a:lstStyle/>
                    <a:p>
                      <a:r>
                        <a:rPr lang="en-US" dirty="0" smtClean="0"/>
                        <a:t>Full SD</a:t>
                      </a:r>
                      <a:endParaRPr lang="en-US" dirty="0"/>
                    </a:p>
                  </a:txBody>
                  <a:tcPr/>
                </a:tc>
                <a:tc>
                  <a:txBody>
                    <a:bodyPr/>
                    <a:lstStyle/>
                    <a:p>
                      <a:r>
                        <a:rPr lang="en-US" dirty="0" smtClean="0"/>
                        <a:t>Micro SD</a:t>
                      </a:r>
                      <a:endParaRPr lang="en-US" dirty="0"/>
                    </a:p>
                  </a:txBody>
                  <a:tcPr/>
                </a:tc>
                <a:tc>
                  <a:txBody>
                    <a:bodyPr/>
                    <a:lstStyle/>
                    <a:p>
                      <a:r>
                        <a:rPr lang="en-US" dirty="0" smtClean="0"/>
                        <a:t>Full SD</a:t>
                      </a:r>
                      <a:endParaRPr lang="en-US" dirty="0"/>
                    </a:p>
                  </a:txBody>
                  <a:tcPr/>
                </a:tc>
                <a:tc>
                  <a:txBody>
                    <a:bodyPr/>
                    <a:lstStyle/>
                    <a:p>
                      <a:r>
                        <a:rPr lang="en-US" dirty="0" smtClean="0"/>
                        <a:t>Micro SD</a:t>
                      </a:r>
                      <a:endParaRPr lang="en-US" dirty="0"/>
                    </a:p>
                  </a:txBody>
                  <a:tcPr/>
                </a:tc>
                <a:tc>
                  <a:txBody>
                    <a:bodyPr/>
                    <a:lstStyle/>
                    <a:p>
                      <a:r>
                        <a:rPr lang="en-US" dirty="0" smtClean="0"/>
                        <a:t>Micro SD</a:t>
                      </a:r>
                      <a:endParaRPr lang="en-US" dirty="0"/>
                    </a:p>
                  </a:txBody>
                  <a:tcPr/>
                </a:tc>
              </a:tr>
              <a:tr h="370840">
                <a:tc>
                  <a:txBody>
                    <a:bodyPr/>
                    <a:lstStyle/>
                    <a:p>
                      <a:r>
                        <a:rPr lang="en-US" dirty="0" smtClean="0"/>
                        <a:t>USB</a:t>
                      </a:r>
                      <a:r>
                        <a:rPr lang="en-US" baseline="0" dirty="0" smtClean="0"/>
                        <a:t> Ports</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Ethernet</a:t>
                      </a:r>
                      <a:endParaRPr lang="en-US" dirty="0"/>
                    </a:p>
                  </a:txBody>
                  <a:tcPr/>
                </a:tc>
                <a:tc>
                  <a:txBody>
                    <a:bodyPr/>
                    <a:lstStyle/>
                    <a:p>
                      <a:r>
                        <a:rPr lang="en-US" dirty="0" smtClean="0"/>
                        <a:t>No</a:t>
                      </a:r>
                      <a:endParaRPr lang="en-US" dirty="0"/>
                    </a:p>
                  </a:txBody>
                  <a:tcPr/>
                </a:tc>
                <a:tc>
                  <a:txBody>
                    <a:bodyPr/>
                    <a:lstStyle/>
                    <a:p>
                      <a:r>
                        <a:rPr lang="en-US" dirty="0" smtClean="0"/>
                        <a:t>10/100</a:t>
                      </a:r>
                      <a:endParaRPr lang="en-US" dirty="0"/>
                    </a:p>
                  </a:txBody>
                  <a:tcPr/>
                </a:tc>
                <a:tc>
                  <a:txBody>
                    <a:bodyPr/>
                    <a:lstStyle/>
                    <a:p>
                      <a:r>
                        <a:rPr lang="en-US" dirty="0" smtClean="0"/>
                        <a:t>No</a:t>
                      </a:r>
                      <a:endParaRPr lang="en-US" dirty="0"/>
                    </a:p>
                  </a:txBody>
                  <a:tcPr/>
                </a:tc>
                <a:tc>
                  <a:txBody>
                    <a:bodyPr/>
                    <a:lstStyle/>
                    <a:p>
                      <a:r>
                        <a:rPr lang="en-US" dirty="0" smtClean="0"/>
                        <a:t>10/100</a:t>
                      </a:r>
                      <a:endParaRPr lang="en-US" dirty="0"/>
                    </a:p>
                  </a:txBody>
                  <a:tcPr/>
                </a:tc>
                <a:tc>
                  <a:txBody>
                    <a:bodyPr/>
                    <a:lstStyle/>
                    <a:p>
                      <a:r>
                        <a:rPr lang="en-US" dirty="0" smtClean="0"/>
                        <a:t>10/100</a:t>
                      </a:r>
                      <a:endParaRPr lang="en-US" dirty="0"/>
                    </a:p>
                  </a:txBody>
                  <a:tcPr/>
                </a:tc>
              </a:tr>
              <a:tr h="370840">
                <a:tc>
                  <a:txBody>
                    <a:bodyPr/>
                    <a:lstStyle/>
                    <a:p>
                      <a:r>
                        <a:rPr lang="en-US" dirty="0" smtClean="0"/>
                        <a:t>A/V</a:t>
                      </a:r>
                      <a:endParaRPr lang="en-US" dirty="0"/>
                    </a:p>
                  </a:txBody>
                  <a:tcPr/>
                </a:tc>
                <a:tc>
                  <a:txBody>
                    <a:bodyPr/>
                    <a:lstStyle/>
                    <a:p>
                      <a:r>
                        <a:rPr lang="en-US" dirty="0" smtClean="0"/>
                        <a:t>HDMI, composite</a:t>
                      </a:r>
                      <a:endParaRPr lang="en-US" dirty="0"/>
                    </a:p>
                  </a:txBody>
                  <a:tcPr/>
                </a:tc>
                <a:tc>
                  <a:txBody>
                    <a:bodyPr/>
                    <a:lstStyle/>
                    <a:p>
                      <a:r>
                        <a:rPr lang="en-US" dirty="0" smtClean="0"/>
                        <a:t>HDMI, composite</a:t>
                      </a:r>
                      <a:endParaRPr lang="en-US" dirty="0"/>
                    </a:p>
                  </a:txBody>
                  <a:tcPr/>
                </a:tc>
                <a:tc>
                  <a:txBody>
                    <a:bodyPr/>
                    <a:lstStyle/>
                    <a:p>
                      <a:r>
                        <a:rPr lang="en-US" dirty="0" smtClean="0"/>
                        <a:t>HDMI,</a:t>
                      </a:r>
                      <a:r>
                        <a:rPr lang="en-US" baseline="0" dirty="0" smtClean="0"/>
                        <a:t> 3.5mm jack</a:t>
                      </a:r>
                      <a:endParaRPr lang="en-US" dirty="0"/>
                    </a:p>
                  </a:txBody>
                  <a:tcPr/>
                </a:tc>
                <a:tc>
                  <a:txBody>
                    <a:bodyPr/>
                    <a:lstStyle/>
                    <a:p>
                      <a:r>
                        <a:rPr lang="en-US" dirty="0" smtClean="0"/>
                        <a:t>HDMI, 3.5mm jack</a:t>
                      </a:r>
                      <a:endParaRPr lang="en-US" dirty="0"/>
                    </a:p>
                  </a:txBody>
                  <a:tcPr/>
                </a:tc>
                <a:tc>
                  <a:txBody>
                    <a:bodyPr/>
                    <a:lstStyle/>
                    <a:p>
                      <a:r>
                        <a:rPr lang="en-US" dirty="0" smtClean="0"/>
                        <a:t>HDMI, 3.5mm jack</a:t>
                      </a:r>
                      <a:endParaRPr lang="en-US" dirty="0"/>
                    </a:p>
                  </a:txBody>
                  <a:tcPr/>
                </a:tc>
              </a:tr>
              <a:tr h="370840">
                <a:tc>
                  <a:txBody>
                    <a:bodyPr/>
                    <a:lstStyle/>
                    <a:p>
                      <a:r>
                        <a:rPr lang="en-US" dirty="0" smtClean="0"/>
                        <a:t>GPIO</a:t>
                      </a:r>
                      <a:r>
                        <a:rPr lang="en-US" baseline="0" dirty="0" smtClean="0"/>
                        <a:t> Pins</a:t>
                      </a:r>
                      <a:endParaRPr lang="en-US" dirty="0"/>
                    </a:p>
                  </a:txBody>
                  <a:tcPr/>
                </a:tc>
                <a:tc>
                  <a:txBody>
                    <a:bodyPr/>
                    <a:lstStyle/>
                    <a:p>
                      <a:r>
                        <a:rPr lang="en-US" dirty="0" smtClean="0"/>
                        <a:t>26</a:t>
                      </a:r>
                      <a:endParaRPr lang="en-US" dirty="0"/>
                    </a:p>
                  </a:txBody>
                  <a:tcPr/>
                </a:tc>
                <a:tc>
                  <a:txBody>
                    <a:bodyPr/>
                    <a:lstStyle/>
                    <a:p>
                      <a:r>
                        <a:rPr lang="en-US" dirty="0" smtClean="0"/>
                        <a:t>26</a:t>
                      </a:r>
                      <a:endParaRPr lang="en-US" dirty="0"/>
                    </a:p>
                  </a:txBody>
                  <a:tcPr/>
                </a:tc>
                <a:tc>
                  <a:txBody>
                    <a:bodyPr/>
                    <a:lstStyle/>
                    <a:p>
                      <a:r>
                        <a:rPr lang="en-US" dirty="0" smtClean="0"/>
                        <a:t>40</a:t>
                      </a:r>
                      <a:endParaRPr lang="en-US" dirty="0"/>
                    </a:p>
                  </a:txBody>
                  <a:tcPr/>
                </a:tc>
                <a:tc>
                  <a:txBody>
                    <a:bodyPr/>
                    <a:lstStyle/>
                    <a:p>
                      <a:r>
                        <a:rPr lang="en-US" dirty="0" smtClean="0"/>
                        <a:t>40</a:t>
                      </a:r>
                      <a:endParaRPr lang="en-US" dirty="0"/>
                    </a:p>
                  </a:txBody>
                  <a:tcPr/>
                </a:tc>
                <a:tc>
                  <a:txBody>
                    <a:bodyPr/>
                    <a:lstStyle/>
                    <a:p>
                      <a:r>
                        <a:rPr lang="en-US" dirty="0" smtClean="0"/>
                        <a:t>40</a:t>
                      </a:r>
                      <a:endParaRPr lang="en-US" dirty="0"/>
                    </a:p>
                  </a:txBody>
                  <a:tcPr/>
                </a:tc>
              </a:tr>
              <a:tr h="370840">
                <a:tc>
                  <a:txBody>
                    <a:bodyPr/>
                    <a:lstStyle/>
                    <a:p>
                      <a:r>
                        <a:rPr lang="en-US" dirty="0" smtClean="0"/>
                        <a:t>Power</a:t>
                      </a:r>
                      <a:endParaRPr lang="en-US" dirty="0"/>
                    </a:p>
                  </a:txBody>
                  <a:tcPr/>
                </a:tc>
                <a:tc>
                  <a:txBody>
                    <a:bodyPr/>
                    <a:lstStyle/>
                    <a:p>
                      <a:r>
                        <a:rPr lang="en-US" dirty="0" smtClean="0"/>
                        <a:t>300mA*, 1.5W</a:t>
                      </a:r>
                      <a:endParaRPr lang="en-US" dirty="0"/>
                    </a:p>
                  </a:txBody>
                  <a:tcPr/>
                </a:tc>
                <a:tc>
                  <a:txBody>
                    <a:bodyPr/>
                    <a:lstStyle/>
                    <a:p>
                      <a:r>
                        <a:rPr lang="en-US" dirty="0" smtClean="0"/>
                        <a:t>700mA*, 3.5W</a:t>
                      </a:r>
                      <a:endParaRPr lang="en-US" dirty="0"/>
                    </a:p>
                  </a:txBody>
                  <a:tcPr/>
                </a:tc>
                <a:tc>
                  <a:txBody>
                    <a:bodyPr/>
                    <a:lstStyle/>
                    <a:p>
                      <a:r>
                        <a:rPr lang="en-US" dirty="0" smtClean="0"/>
                        <a:t>200mA*, 1W</a:t>
                      </a:r>
                      <a:endParaRPr lang="en-US" dirty="0"/>
                    </a:p>
                  </a:txBody>
                  <a:tcPr/>
                </a:tc>
                <a:tc>
                  <a:txBody>
                    <a:bodyPr/>
                    <a:lstStyle/>
                    <a:p>
                      <a:r>
                        <a:rPr lang="en-US" dirty="0" smtClean="0"/>
                        <a:t>600mA*,</a:t>
                      </a:r>
                      <a:r>
                        <a:rPr lang="en-US" baseline="0" dirty="0" smtClean="0"/>
                        <a:t> 3W</a:t>
                      </a:r>
                      <a:endParaRPr lang="en-US" dirty="0"/>
                    </a:p>
                  </a:txBody>
                  <a:tcPr/>
                </a:tc>
                <a:tc>
                  <a:txBody>
                    <a:bodyPr/>
                    <a:lstStyle/>
                    <a:p>
                      <a:r>
                        <a:rPr lang="en-US" dirty="0" smtClean="0"/>
                        <a:t>800mA*,</a:t>
                      </a:r>
                      <a:r>
                        <a:rPr lang="en-US" baseline="0" dirty="0" smtClean="0"/>
                        <a:t> </a:t>
                      </a:r>
                      <a:r>
                        <a:rPr lang="en-US" dirty="0" smtClean="0"/>
                        <a:t>4W</a:t>
                      </a:r>
                      <a:endParaRPr lang="en-US" dirty="0"/>
                    </a:p>
                  </a:txBody>
                  <a:tcPr/>
                </a:tc>
              </a:tr>
              <a:tr h="370840">
                <a:tc>
                  <a:txBody>
                    <a:bodyPr/>
                    <a:lstStyle/>
                    <a:p>
                      <a:r>
                        <a:rPr lang="en-US" dirty="0" smtClean="0"/>
                        <a:t>Cost</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$20</a:t>
                      </a:r>
                      <a:endParaRPr lang="en-US" dirty="0"/>
                    </a:p>
                  </a:txBody>
                  <a:tcPr/>
                </a:tc>
                <a:tc>
                  <a:txBody>
                    <a:bodyPr/>
                    <a:lstStyle/>
                    <a:p>
                      <a:r>
                        <a:rPr lang="en-US" dirty="0" smtClean="0"/>
                        <a:t>$30</a:t>
                      </a:r>
                      <a:endParaRPr lang="en-US" dirty="0"/>
                    </a:p>
                  </a:txBody>
                  <a:tcPr/>
                </a:tc>
                <a:tc>
                  <a:txBody>
                    <a:bodyPr/>
                    <a:lstStyle/>
                    <a:p>
                      <a:r>
                        <a:rPr lang="en-US" dirty="0" smtClean="0"/>
                        <a:t>$35</a:t>
                      </a:r>
                      <a:endParaRPr lang="en-US" dirty="0"/>
                    </a:p>
                  </a:txBody>
                  <a:tcPr/>
                </a:tc>
              </a:tr>
            </a:tbl>
          </a:graphicData>
        </a:graphic>
      </p:graphicFrame>
    </p:spTree>
    <p:extLst>
      <p:ext uri="{BB962C8B-B14F-4D97-AF65-F5344CB8AC3E}">
        <p14:creationId xmlns:p14="http://schemas.microsoft.com/office/powerpoint/2010/main" val="185741847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Hardware</a:t>
            </a:r>
            <a:endParaRPr lang="en-US" dirty="0"/>
          </a:p>
        </p:txBody>
      </p:sp>
      <p:sp>
        <p:nvSpPr>
          <p:cNvPr id="3" name="Text Placeholder 2"/>
          <p:cNvSpPr>
            <a:spLocks noGrp="1"/>
          </p:cNvSpPr>
          <p:nvPr>
            <p:ph type="body" idx="1"/>
          </p:nvPr>
        </p:nvSpPr>
        <p:spPr/>
        <p:txBody>
          <a:bodyPr/>
          <a:lstStyle/>
          <a:p>
            <a:endParaRPr lang="en-US" dirty="0"/>
          </a:p>
        </p:txBody>
      </p:sp>
      <p:sp>
        <p:nvSpPr>
          <p:cNvPr id="6" name="TextBox 5"/>
          <p:cNvSpPr txBox="1"/>
          <p:nvPr/>
        </p:nvSpPr>
        <p:spPr>
          <a:xfrm>
            <a:off x="1903412" y="6019800"/>
            <a:ext cx="9372600" cy="369332"/>
          </a:xfrm>
          <a:prstGeom prst="rect">
            <a:avLst/>
          </a:prstGeom>
          <a:noFill/>
        </p:spPr>
        <p:txBody>
          <a:bodyPr wrap="square" rtlCol="0">
            <a:spAutoFit/>
          </a:bodyPr>
          <a:lstStyle/>
          <a:p>
            <a:r>
              <a:rPr lang="en-US" dirty="0" smtClean="0"/>
              <a:t>Intro Pi  &gt; </a:t>
            </a:r>
            <a:r>
              <a:rPr lang="en-US" b="1" u="sng" dirty="0" smtClean="0"/>
              <a:t>Intro Hardware </a:t>
            </a:r>
            <a:r>
              <a:rPr lang="en-US" dirty="0" smtClean="0"/>
              <a:t>&gt; LEDs &gt; </a:t>
            </a:r>
            <a:r>
              <a:rPr lang="en-US" dirty="0"/>
              <a:t>LCD &gt; Sensors &gt; </a:t>
            </a:r>
            <a:r>
              <a:rPr lang="en-US" dirty="0" smtClean="0"/>
              <a:t>More Ideas &gt; Conclusion</a:t>
            </a:r>
            <a:endParaRPr lang="en-US" dirty="0"/>
          </a:p>
        </p:txBody>
      </p:sp>
    </p:spTree>
    <p:extLst>
      <p:ext uri="{BB962C8B-B14F-4D97-AF65-F5344CB8AC3E}">
        <p14:creationId xmlns:p14="http://schemas.microsoft.com/office/powerpoint/2010/main" val="161455843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Breadboard?</a:t>
            </a:r>
            <a:endParaRPr lang="en-US" dirty="0"/>
          </a:p>
        </p:txBody>
      </p:sp>
      <p:sp>
        <p:nvSpPr>
          <p:cNvPr id="4" name="Content Placeholder 3"/>
          <p:cNvSpPr>
            <a:spLocks noGrp="1"/>
          </p:cNvSpPr>
          <p:nvPr>
            <p:ph sz="half" idx="1"/>
          </p:nvPr>
        </p:nvSpPr>
        <p:spPr>
          <a:xfrm>
            <a:off x="1593436" y="1600200"/>
            <a:ext cx="8082376" cy="4572000"/>
          </a:xfrm>
        </p:spPr>
        <p:txBody>
          <a:bodyPr/>
          <a:lstStyle/>
          <a:p>
            <a:r>
              <a:rPr lang="en-US" dirty="0" smtClean="0"/>
              <a:t>A type of board used for prototyping</a:t>
            </a:r>
          </a:p>
          <a:p>
            <a:r>
              <a:rPr lang="en-US" dirty="0" smtClean="0"/>
              <a:t>Each row of 5 is connected</a:t>
            </a:r>
          </a:p>
          <a:p>
            <a:r>
              <a:rPr lang="en-US" dirty="0" smtClean="0"/>
              <a:t>Each column of 50 is connected</a:t>
            </a:r>
          </a:p>
          <a:p>
            <a:r>
              <a:rPr lang="en-US" dirty="0" smtClean="0"/>
              <a:t>Columns on side are power rails:</a:t>
            </a:r>
          </a:p>
          <a:p>
            <a:pPr lvl="1">
              <a:buFont typeface="Wingdings" panose="05000000000000000000" pitchFamily="2" charset="2"/>
              <a:buChar char="§"/>
            </a:pPr>
            <a:r>
              <a:rPr lang="en-US" dirty="0" smtClean="0"/>
              <a:t>Red provides power (3.3 or 5 volts from source)</a:t>
            </a:r>
          </a:p>
          <a:p>
            <a:pPr lvl="1">
              <a:buFont typeface="Wingdings" panose="05000000000000000000" pitchFamily="2" charset="2"/>
              <a:buChar char="§"/>
            </a:pPr>
            <a:r>
              <a:rPr lang="en-US" dirty="0" smtClean="0"/>
              <a:t>Blue provides ground (power back to source)</a:t>
            </a:r>
          </a:p>
          <a:p>
            <a:r>
              <a:rPr lang="en-US" dirty="0" smtClean="0"/>
              <a:t>Any wire plugged into a row is connected to any other wire in the same row</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675812" y="990600"/>
            <a:ext cx="1700425" cy="5470155"/>
          </a:xfrm>
        </p:spPr>
      </p:pic>
    </p:spTree>
    <p:extLst>
      <p:ext uri="{BB962C8B-B14F-4D97-AF65-F5344CB8AC3E}">
        <p14:creationId xmlns:p14="http://schemas.microsoft.com/office/powerpoint/2010/main" val="39032333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Breadboard?</a:t>
            </a:r>
            <a:endParaRPr lang="en-US" dirty="0"/>
          </a:p>
        </p:txBody>
      </p:sp>
      <p:cxnSp>
        <p:nvCxnSpPr>
          <p:cNvPr id="13" name="Straight Arrow Connector 12"/>
          <p:cNvCxnSpPr/>
          <p:nvPr/>
        </p:nvCxnSpPr>
        <p:spPr>
          <a:xfrm flipV="1">
            <a:off x="5749995" y="3200400"/>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537566" y="3200401"/>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325845" y="3202236"/>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101835" y="3202237"/>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885170" y="3202237"/>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8156645" y="3244850"/>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944216" y="3244851"/>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97145" y="1932195"/>
            <a:ext cx="2057400" cy="1200329"/>
          </a:xfrm>
          <a:prstGeom prst="rect">
            <a:avLst/>
          </a:prstGeom>
          <a:noFill/>
        </p:spPr>
        <p:txBody>
          <a:bodyPr wrap="square" rtlCol="0">
            <a:spAutoFit/>
          </a:bodyPr>
          <a:lstStyle/>
          <a:p>
            <a:pPr algn="ctr"/>
            <a:r>
              <a:rPr lang="en-US" dirty="0" smtClean="0"/>
              <a:t>Each row of 5 holes are connected to each other</a:t>
            </a:r>
            <a:endParaRPr lang="en-US" dirty="0"/>
          </a:p>
        </p:txBody>
      </p:sp>
      <p:sp>
        <p:nvSpPr>
          <p:cNvPr id="23" name="TextBox 22"/>
          <p:cNvSpPr txBox="1"/>
          <p:nvPr/>
        </p:nvSpPr>
        <p:spPr>
          <a:xfrm>
            <a:off x="7008812" y="1976645"/>
            <a:ext cx="2057400" cy="1200329"/>
          </a:xfrm>
          <a:prstGeom prst="rect">
            <a:avLst/>
          </a:prstGeom>
          <a:noFill/>
        </p:spPr>
        <p:txBody>
          <a:bodyPr wrap="square" rtlCol="0">
            <a:spAutoFit/>
          </a:bodyPr>
          <a:lstStyle/>
          <a:p>
            <a:pPr algn="ctr"/>
            <a:r>
              <a:rPr lang="en-US" dirty="0" smtClean="0"/>
              <a:t>Each column of holes are connected together</a:t>
            </a:r>
            <a:endParaRPr lang="en-US" dirty="0"/>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b="80486"/>
          <a:stretch/>
        </p:blipFill>
        <p:spPr>
          <a:xfrm>
            <a:off x="3837773" y="3872299"/>
            <a:ext cx="4513280" cy="2833301"/>
          </a:xfrm>
          <a:prstGeom prst="rect">
            <a:avLst/>
          </a:prstGeom>
        </p:spPr>
      </p:pic>
      <p:sp>
        <p:nvSpPr>
          <p:cNvPr id="25" name="TextBox 24"/>
          <p:cNvSpPr txBox="1"/>
          <p:nvPr/>
        </p:nvSpPr>
        <p:spPr>
          <a:xfrm>
            <a:off x="1796899" y="3712348"/>
            <a:ext cx="1758876" cy="2585323"/>
          </a:xfrm>
          <a:prstGeom prst="rect">
            <a:avLst/>
          </a:prstGeom>
          <a:noFill/>
        </p:spPr>
        <p:txBody>
          <a:bodyPr wrap="square" rtlCol="0">
            <a:spAutoFit/>
          </a:bodyPr>
          <a:lstStyle/>
          <a:p>
            <a:r>
              <a:rPr lang="en-US" dirty="0" smtClean="0"/>
              <a:t>Why?</a:t>
            </a:r>
          </a:p>
          <a:p>
            <a:endParaRPr lang="en-US" dirty="0"/>
          </a:p>
          <a:p>
            <a:r>
              <a:rPr lang="en-US" dirty="0" smtClean="0"/>
              <a:t>Each row is designed to allow multiple wires to plug into an integrated circuit chip.</a:t>
            </a:r>
            <a:endParaRPr lang="en-US" dirty="0"/>
          </a:p>
        </p:txBody>
      </p:sp>
      <p:sp>
        <p:nvSpPr>
          <p:cNvPr id="26" name="TextBox 25"/>
          <p:cNvSpPr txBox="1"/>
          <p:nvPr/>
        </p:nvSpPr>
        <p:spPr>
          <a:xfrm>
            <a:off x="9281549" y="3712347"/>
            <a:ext cx="1758876" cy="2585323"/>
          </a:xfrm>
          <a:prstGeom prst="rect">
            <a:avLst/>
          </a:prstGeom>
          <a:noFill/>
        </p:spPr>
        <p:txBody>
          <a:bodyPr wrap="square" rtlCol="0">
            <a:spAutoFit/>
          </a:bodyPr>
          <a:lstStyle/>
          <a:p>
            <a:r>
              <a:rPr lang="en-US" dirty="0" smtClean="0"/>
              <a:t>Why?</a:t>
            </a:r>
          </a:p>
          <a:p>
            <a:endParaRPr lang="en-US" dirty="0"/>
          </a:p>
          <a:p>
            <a:r>
              <a:rPr lang="en-US" dirty="0" smtClean="0"/>
              <a:t>Columns are designed to allow easy way to provide power and ground for all components</a:t>
            </a:r>
            <a:endParaRPr lang="en-US" dirty="0"/>
          </a:p>
        </p:txBody>
      </p:sp>
    </p:spTree>
    <p:extLst>
      <p:ext uri="{BB962C8B-B14F-4D97-AF65-F5344CB8AC3E}">
        <p14:creationId xmlns:p14="http://schemas.microsoft.com/office/powerpoint/2010/main" val="340123790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 Circuit</a:t>
            </a:r>
            <a:endParaRPr lang="en-US" dirty="0"/>
          </a:p>
        </p:txBody>
      </p:sp>
      <p:sp>
        <p:nvSpPr>
          <p:cNvPr id="4" name="Content Placeholder 3"/>
          <p:cNvSpPr>
            <a:spLocks noGrp="1"/>
          </p:cNvSpPr>
          <p:nvPr>
            <p:ph sz="half" idx="1"/>
          </p:nvPr>
        </p:nvSpPr>
        <p:spPr>
          <a:xfrm>
            <a:off x="1593436" y="1600200"/>
            <a:ext cx="6123585" cy="2895600"/>
          </a:xfrm>
        </p:spPr>
        <p:txBody>
          <a:bodyPr>
            <a:normAutofit fontScale="77500" lnSpcReduction="20000"/>
          </a:bodyPr>
          <a:lstStyle/>
          <a:p>
            <a:r>
              <a:rPr lang="en-US" dirty="0" smtClean="0"/>
              <a:t>Electricity must flow in a full circle from source, through elements, back to the source</a:t>
            </a:r>
          </a:p>
          <a:p>
            <a:r>
              <a:rPr lang="en-US" dirty="0" smtClean="0"/>
              <a:t>Source of power is called positive terminal</a:t>
            </a:r>
          </a:p>
          <a:p>
            <a:r>
              <a:rPr lang="en-US" dirty="0" smtClean="0"/>
              <a:t>Must return back to the source at negative terminal</a:t>
            </a:r>
          </a:p>
          <a:p>
            <a:endParaRPr lang="en-US" dirty="0" smtClean="0"/>
          </a:p>
          <a:p>
            <a:r>
              <a:rPr lang="en-US" dirty="0" smtClean="0"/>
              <a:t>In this example, power flows:</a:t>
            </a:r>
          </a:p>
        </p:txBody>
      </p:sp>
      <p:pic>
        <p:nvPicPr>
          <p:cNvPr id="5"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1115" r="59050" b="8751"/>
          <a:stretch/>
        </p:blipFill>
        <p:spPr>
          <a:xfrm rot="16200000">
            <a:off x="7390346" y="2080891"/>
            <a:ext cx="4542782" cy="3429000"/>
          </a:xfrm>
        </p:spPr>
      </p:pic>
      <p:cxnSp>
        <p:nvCxnSpPr>
          <p:cNvPr id="6" name="Straight Arrow Connector 5"/>
          <p:cNvCxnSpPr/>
          <p:nvPr/>
        </p:nvCxnSpPr>
        <p:spPr>
          <a:xfrm flipH="1" flipV="1">
            <a:off x="8380412" y="3276600"/>
            <a:ext cx="381000" cy="5334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8160146" y="1771648"/>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9298993" y="1762124"/>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10207624" y="1752600"/>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a:off x="10391350" y="2947193"/>
            <a:ext cx="541762" cy="658813"/>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3569451575"/>
              </p:ext>
            </p:extLst>
          </p:nvPr>
        </p:nvGraphicFramePr>
        <p:xfrm>
          <a:off x="1572798" y="4267200"/>
          <a:ext cx="3365945" cy="2225040"/>
        </p:xfrm>
        <a:graphic>
          <a:graphicData uri="http://schemas.openxmlformats.org/drawingml/2006/table">
            <a:tbl>
              <a:tblPr>
                <a:tableStyleId>{2D5ABB26-0587-4C30-8999-92F81FD0307C}</a:tableStyleId>
              </a:tblPr>
              <a:tblGrid>
                <a:gridCol w="1615249"/>
                <a:gridCol w="521018"/>
                <a:gridCol w="1229678"/>
              </a:tblGrid>
              <a:tr h="370840">
                <a:tc>
                  <a:txBody>
                    <a:bodyPr/>
                    <a:lstStyle/>
                    <a:p>
                      <a:pPr marL="365760" lvl="1" indent="0" algn="r">
                        <a:buNone/>
                      </a:pPr>
                      <a:r>
                        <a:rPr lang="en-US" dirty="0" smtClean="0"/>
                        <a:t>Battery +</a:t>
                      </a:r>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Red rail</a:t>
                      </a:r>
                      <a:endParaRPr lang="en-US" dirty="0"/>
                    </a:p>
                  </a:txBody>
                  <a:tcPr/>
                </a:tc>
              </a:tr>
              <a:tr h="370840">
                <a:tc>
                  <a:txBody>
                    <a:bodyPr/>
                    <a:lstStyle/>
                    <a:p>
                      <a:pPr algn="r"/>
                      <a:r>
                        <a:rPr lang="en-US" dirty="0" smtClean="0"/>
                        <a:t>Red rail</a:t>
                      </a: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Blue wire</a:t>
                      </a:r>
                      <a:endParaRPr lang="en-US" dirty="0"/>
                    </a:p>
                  </a:txBody>
                  <a:tcPr/>
                </a:tc>
              </a:tr>
              <a:tr h="370840">
                <a:tc>
                  <a:txBody>
                    <a:bodyPr/>
                    <a:lstStyle/>
                    <a:p>
                      <a:pPr algn="r"/>
                      <a:r>
                        <a:rPr lang="en-US" dirty="0" smtClean="0"/>
                        <a:t>Blue wire</a:t>
                      </a: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LED</a:t>
                      </a:r>
                      <a:endParaRPr lang="en-US" dirty="0"/>
                    </a:p>
                  </a:txBody>
                  <a:tcPr/>
                </a:tc>
              </a:tr>
              <a:tr h="370840">
                <a:tc>
                  <a:txBody>
                    <a:bodyPr/>
                    <a:lstStyle/>
                    <a:p>
                      <a:pPr algn="r"/>
                      <a:r>
                        <a:rPr lang="en-US" dirty="0" smtClean="0"/>
                        <a:t>LED</a:t>
                      </a: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Resistor</a:t>
                      </a:r>
                      <a:endParaRPr lang="en-US" dirty="0"/>
                    </a:p>
                  </a:txBody>
                  <a:tcPr/>
                </a:tc>
              </a:tr>
              <a:tr h="370840">
                <a:tc>
                  <a:txBody>
                    <a:bodyPr/>
                    <a:lstStyle/>
                    <a:p>
                      <a:pPr algn="r"/>
                      <a:r>
                        <a:rPr lang="en-US" dirty="0" smtClean="0"/>
                        <a:t>Resistor</a:t>
                      </a: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Blue rail</a:t>
                      </a:r>
                      <a:endParaRPr lang="en-US" dirty="0"/>
                    </a:p>
                  </a:txBody>
                  <a:tcPr/>
                </a:tc>
              </a:tr>
              <a:tr h="370840">
                <a:tc>
                  <a:txBody>
                    <a:bodyPr/>
                    <a:lstStyle/>
                    <a:p>
                      <a:pPr algn="r"/>
                      <a:r>
                        <a:rPr lang="en-US" dirty="0" smtClean="0"/>
                        <a:t>Blue rail</a:t>
                      </a: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Battery -</a:t>
                      </a:r>
                      <a:endParaRPr lang="en-US" dirty="0"/>
                    </a:p>
                  </a:txBody>
                  <a:tcPr/>
                </a:tc>
              </a:tr>
            </a:tbl>
          </a:graphicData>
        </a:graphic>
      </p:graphicFrame>
    </p:spTree>
    <p:extLst>
      <p:ext uri="{BB962C8B-B14F-4D97-AF65-F5344CB8AC3E}">
        <p14:creationId xmlns:p14="http://schemas.microsoft.com/office/powerpoint/2010/main" val="28458470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Circuits</a:t>
            </a:r>
            <a:endParaRPr lang="en-US" dirty="0"/>
          </a:p>
        </p:txBody>
      </p:sp>
      <p:pic>
        <p:nvPicPr>
          <p:cNvPr id="9"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131751" y="1417637"/>
            <a:ext cx="4961832" cy="5019934"/>
          </a:xfr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6164" b="33517"/>
          <a:stretch/>
        </p:blipFill>
        <p:spPr>
          <a:xfrm>
            <a:off x="2208212" y="1417636"/>
            <a:ext cx="3053176" cy="5118769"/>
          </a:xfrm>
          <a:prstGeom prst="rect">
            <a:avLst/>
          </a:prstGeom>
        </p:spPr>
      </p:pic>
    </p:spTree>
    <p:extLst>
      <p:ext uri="{BB962C8B-B14F-4D97-AF65-F5344CB8AC3E}">
        <p14:creationId xmlns:p14="http://schemas.microsoft.com/office/powerpoint/2010/main" val="337241433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Circuits</a:t>
            </a:r>
            <a:endParaRPr lang="en-US" dirty="0"/>
          </a:p>
        </p:txBody>
      </p:sp>
      <p:sp>
        <p:nvSpPr>
          <p:cNvPr id="4" name="Content Placeholder 3"/>
          <p:cNvSpPr>
            <a:spLocks noGrp="1"/>
          </p:cNvSpPr>
          <p:nvPr>
            <p:ph sz="half" idx="1"/>
          </p:nvPr>
        </p:nvSpPr>
        <p:spPr>
          <a:xfrm>
            <a:off x="1593436" y="1600200"/>
            <a:ext cx="6405976" cy="4572000"/>
          </a:xfrm>
        </p:spPr>
        <p:txBody>
          <a:bodyPr>
            <a:normAutofit fontScale="92500" lnSpcReduction="10000"/>
          </a:bodyPr>
          <a:lstStyle/>
          <a:p>
            <a:r>
              <a:rPr lang="en-US" dirty="0" smtClean="0"/>
              <a:t>Outgoing Power:</a:t>
            </a:r>
          </a:p>
          <a:p>
            <a:pPr lvl="1">
              <a:buFont typeface="Wingdings" panose="05000000000000000000" pitchFamily="2" charset="2"/>
              <a:buChar char="§"/>
            </a:pPr>
            <a:r>
              <a:rPr lang="en-US" dirty="0" smtClean="0"/>
              <a:t>Pi provides 3.3 volts (V) and 5 volts, but we will use 3.3</a:t>
            </a:r>
          </a:p>
          <a:p>
            <a:pPr lvl="1">
              <a:buFont typeface="Wingdings" panose="05000000000000000000" pitchFamily="2" charset="2"/>
              <a:buChar char="§"/>
            </a:pPr>
            <a:r>
              <a:rPr lang="en-US" dirty="0" smtClean="0"/>
              <a:t>Often labelled as +3.3V, +5V, or </a:t>
            </a:r>
            <a:r>
              <a:rPr lang="en-US" dirty="0" err="1" smtClean="0"/>
              <a:t>Vcc</a:t>
            </a:r>
            <a:r>
              <a:rPr lang="en-US" dirty="0" smtClean="0"/>
              <a:t> </a:t>
            </a:r>
          </a:p>
          <a:p>
            <a:pPr lvl="1">
              <a:buFont typeface="Wingdings" panose="05000000000000000000" pitchFamily="2" charset="2"/>
              <a:buChar char="§"/>
            </a:pPr>
            <a:r>
              <a:rPr lang="en-US" dirty="0" smtClean="0"/>
              <a:t>This is the “positive terminal”</a:t>
            </a:r>
          </a:p>
          <a:p>
            <a:r>
              <a:rPr lang="en-US" dirty="0" smtClean="0"/>
              <a:t>Return Power:</a:t>
            </a:r>
          </a:p>
          <a:p>
            <a:pPr lvl="1">
              <a:buFont typeface="Wingdings" panose="05000000000000000000" pitchFamily="2" charset="2"/>
              <a:buChar char="§"/>
            </a:pPr>
            <a:r>
              <a:rPr lang="en-US" dirty="0" smtClean="0"/>
              <a:t>Often labelled as Ground or GND</a:t>
            </a:r>
          </a:p>
          <a:p>
            <a:pPr lvl="1">
              <a:buFont typeface="Wingdings" panose="05000000000000000000" pitchFamily="2" charset="2"/>
              <a:buChar char="§"/>
            </a:pPr>
            <a:r>
              <a:rPr lang="en-US" dirty="0" smtClean="0"/>
              <a:t>Most devices have several of them, you can use any of them</a:t>
            </a:r>
          </a:p>
          <a:p>
            <a:pPr lvl="1">
              <a:buFont typeface="Wingdings" panose="05000000000000000000" pitchFamily="2" charset="2"/>
              <a:buChar char="§"/>
            </a:pPr>
            <a:endParaRPr lang="en-US" dirty="0"/>
          </a:p>
          <a:p>
            <a:r>
              <a:rPr lang="en-US" dirty="0" smtClean="0"/>
              <a:t>Typically we wire +3.3/+5 to red rail and GND to blue rail on breadboard</a:t>
            </a:r>
          </a:p>
        </p:txBody>
      </p:sp>
      <p:pic>
        <p:nvPicPr>
          <p:cNvPr id="7" name="Content Placeholder 6"/>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58333" r="25458"/>
          <a:stretch/>
        </p:blipFill>
        <p:spPr>
          <a:xfrm>
            <a:off x="8151813" y="1600200"/>
            <a:ext cx="3251412" cy="5067475"/>
          </a:xfrm>
        </p:spPr>
      </p:pic>
    </p:spTree>
    <p:extLst>
      <p:ext uri="{BB962C8B-B14F-4D97-AF65-F5344CB8AC3E}">
        <p14:creationId xmlns:p14="http://schemas.microsoft.com/office/powerpoint/2010/main" val="10413394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85654" y="1752600"/>
            <a:ext cx="3388995" cy="3429000"/>
          </a:xfrm>
        </p:spPr>
      </p:pic>
      <p:sp>
        <p:nvSpPr>
          <p:cNvPr id="2" name="Title 1"/>
          <p:cNvSpPr>
            <a:spLocks noGrp="1"/>
          </p:cNvSpPr>
          <p:nvPr>
            <p:ph type="title"/>
          </p:nvPr>
        </p:nvSpPr>
        <p:spPr/>
        <p:txBody>
          <a:bodyPr/>
          <a:lstStyle/>
          <a:p>
            <a:r>
              <a:rPr lang="en-US" dirty="0" smtClean="0"/>
              <a:t>General Purpose </a:t>
            </a:r>
            <a:r>
              <a:rPr lang="en-US" dirty="0" err="1" smtClean="0"/>
              <a:t>Input/Output</a:t>
            </a:r>
            <a:r>
              <a:rPr lang="en-US" dirty="0" smtClean="0"/>
              <a:t> (GPIO)</a:t>
            </a:r>
            <a:endParaRPr lang="en-US" dirty="0"/>
          </a:p>
        </p:txBody>
      </p:sp>
      <p:sp>
        <p:nvSpPr>
          <p:cNvPr id="4" name="Content Placeholder 3"/>
          <p:cNvSpPr>
            <a:spLocks noGrp="1"/>
          </p:cNvSpPr>
          <p:nvPr>
            <p:ph sz="half" idx="1"/>
          </p:nvPr>
        </p:nvSpPr>
        <p:spPr>
          <a:xfrm>
            <a:off x="1593436" y="1600200"/>
            <a:ext cx="6405976" cy="4572000"/>
          </a:xfrm>
        </p:spPr>
        <p:txBody>
          <a:bodyPr>
            <a:normAutofit fontScale="92500" lnSpcReduction="10000"/>
          </a:bodyPr>
          <a:lstStyle/>
          <a:p>
            <a:r>
              <a:rPr lang="en-US" dirty="0" smtClean="0"/>
              <a:t>Raspberry Pi provides 26 or 40 pins, depending on mode.</a:t>
            </a:r>
          </a:p>
          <a:p>
            <a:r>
              <a:rPr lang="en-US" dirty="0" smtClean="0"/>
              <a:t>40 pins (A+, B+, 2 B) are backward compatible with 26 pins (A, B)</a:t>
            </a:r>
          </a:p>
          <a:p>
            <a:r>
              <a:rPr lang="en-US" dirty="0" smtClean="0"/>
              <a:t>Two +5V, Two +3.3V, Eight Ground</a:t>
            </a:r>
          </a:p>
          <a:p>
            <a:r>
              <a:rPr lang="en-US" dirty="0" smtClean="0"/>
              <a:t>Others are “general purpose”, meaning can be input or output based on programming</a:t>
            </a:r>
          </a:p>
          <a:p>
            <a:r>
              <a:rPr lang="en-US" dirty="0" smtClean="0"/>
              <a:t>Output pins send +3.3V</a:t>
            </a:r>
          </a:p>
          <a:p>
            <a:r>
              <a:rPr lang="en-US" dirty="0" smtClean="0"/>
              <a:t>Some pins have special purposes and can’t be swapped</a:t>
            </a:r>
          </a:p>
        </p:txBody>
      </p:sp>
    </p:spTree>
    <p:extLst>
      <p:ext uri="{BB962C8B-B14F-4D97-AF65-F5344CB8AC3E}">
        <p14:creationId xmlns:p14="http://schemas.microsoft.com/office/powerpoint/2010/main" val="321402796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GPIO Pins</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Python (and other languages) for Pi include GPIO library</a:t>
            </a:r>
          </a:p>
          <a:p>
            <a:r>
              <a:rPr lang="en-US" dirty="0" smtClean="0"/>
              <a:t>Python’s requires:</a:t>
            </a:r>
            <a:endParaRPr lang="en-US" dirty="0" smtClean="0">
              <a:latin typeface="Consolas" panose="020B0609020204030204" pitchFamily="49" charset="0"/>
              <a:cs typeface="Consolas" panose="020B0609020204030204" pitchFamily="49" charset="0"/>
            </a:endParaRPr>
          </a:p>
          <a:p>
            <a:r>
              <a:rPr lang="en-US" dirty="0" smtClean="0"/>
              <a:t>At </a:t>
            </a:r>
            <a:r>
              <a:rPr lang="en-US" dirty="0"/>
              <a:t>start, must set output mode:</a:t>
            </a:r>
          </a:p>
          <a:p>
            <a:pPr lvl="1"/>
            <a:r>
              <a:rPr lang="en-US" sz="2800" dirty="0"/>
              <a:t>Board – physical pin #</a:t>
            </a:r>
          </a:p>
          <a:p>
            <a:pPr lvl="1"/>
            <a:r>
              <a:rPr lang="en-US" sz="2800" dirty="0"/>
              <a:t>BCM – GPIO pin #</a:t>
            </a:r>
          </a:p>
          <a:p>
            <a:pPr lvl="1"/>
            <a:r>
              <a:rPr lang="en-US" sz="2800" dirty="0"/>
              <a:t>My examples use Board</a:t>
            </a:r>
          </a:p>
          <a:p>
            <a:r>
              <a:rPr lang="en-US" dirty="0"/>
              <a:t>At end, must exit cleanly:</a:t>
            </a:r>
          </a:p>
        </p:txBody>
      </p:sp>
      <p:sp>
        <p:nvSpPr>
          <p:cNvPr id="5" name="Content Placeholder 4"/>
          <p:cNvSpPr>
            <a:spLocks noGrp="1"/>
          </p:cNvSpPr>
          <p:nvPr>
            <p:ph sz="half" idx="2"/>
          </p:nvPr>
        </p:nvSpPr>
        <p:spPr>
          <a:xfrm>
            <a:off x="6561650" y="2895600"/>
            <a:ext cx="5171561" cy="3276600"/>
          </a:xfrm>
        </p:spPr>
        <p:txBody>
          <a:bodyPr>
            <a:normAutofit lnSpcReduction="10000"/>
          </a:bodyPr>
          <a:lstStyle/>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import </a:t>
            </a:r>
            <a:r>
              <a:rPr lang="en-US" sz="2400" dirty="0" err="1" smtClean="0">
                <a:latin typeface="Consolas" panose="020B0609020204030204" pitchFamily="49" charset="0"/>
                <a:cs typeface="Consolas" panose="020B0609020204030204" pitchFamily="49" charset="0"/>
              </a:rPr>
              <a:t>RPi.GPIO</a:t>
            </a:r>
            <a:r>
              <a:rPr lang="en-US" sz="2400" dirty="0" smtClean="0">
                <a:latin typeface="Consolas" panose="020B0609020204030204" pitchFamily="49" charset="0"/>
                <a:cs typeface="Consolas" panose="020B0609020204030204" pitchFamily="49" charset="0"/>
              </a:rPr>
              <a:t> as GPIO</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(GPIO.BOARD)</a:t>
            </a: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(GPIO.BCM)</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a:latin typeface="Consolas" panose="020B0609020204030204" pitchFamily="49" charset="0"/>
                <a:cs typeface="Consolas" panose="020B0609020204030204" pitchFamily="49" charset="0"/>
              </a:rPr>
              <a:t>GPIO.cleanup</a:t>
            </a:r>
            <a:r>
              <a:rPr lang="en-US" sz="2400" dirty="0">
                <a:latin typeface="Consolas" panose="020B0609020204030204" pitchFamily="49" charset="0"/>
                <a:cs typeface="Consolas" panose="020B0609020204030204" pitchFamily="49" charset="0"/>
              </a:rPr>
              <a:t>() </a:t>
            </a:r>
            <a:endParaRPr lang="en-US" sz="2400" dirty="0" smtClean="0">
              <a:latin typeface="Consolas" panose="020B0609020204030204" pitchFamily="49" charset="0"/>
              <a:cs typeface="Consolas" panose="020B0609020204030204" pitchFamily="49" charset="0"/>
            </a:endParaRPr>
          </a:p>
        </p:txBody>
      </p:sp>
      <p:cxnSp>
        <p:nvCxnSpPr>
          <p:cNvPr id="7" name="Straight Connector 6"/>
          <p:cNvCxnSpPr/>
          <p:nvPr/>
        </p:nvCxnSpPr>
        <p:spPr>
          <a:xfrm>
            <a:off x="6475412" y="1600200"/>
            <a:ext cx="0" cy="2971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41897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GPIO Pins</a:t>
            </a:r>
            <a:endParaRPr lang="en-US" dirty="0"/>
          </a:p>
        </p:txBody>
      </p:sp>
      <p:sp>
        <p:nvSpPr>
          <p:cNvPr id="4" name="Content Placeholder 3"/>
          <p:cNvSpPr>
            <a:spLocks noGrp="1"/>
          </p:cNvSpPr>
          <p:nvPr>
            <p:ph sz="half" idx="1"/>
          </p:nvPr>
        </p:nvSpPr>
        <p:spPr/>
        <p:txBody>
          <a:bodyPr>
            <a:normAutofit/>
          </a:bodyPr>
          <a:lstStyle/>
          <a:p>
            <a:r>
              <a:rPr lang="en-US" dirty="0" smtClean="0"/>
              <a:t>For each GPIO pin used, you must set it up as input or output first:</a:t>
            </a:r>
          </a:p>
          <a:p>
            <a:r>
              <a:rPr lang="en-US" dirty="0" smtClean="0"/>
              <a:t>Can read/write to it with functions:</a:t>
            </a:r>
          </a:p>
        </p:txBody>
      </p:sp>
      <p:sp>
        <p:nvSpPr>
          <p:cNvPr id="5" name="Content Placeholder 4"/>
          <p:cNvSpPr>
            <a:spLocks noGrp="1"/>
          </p:cNvSpPr>
          <p:nvPr>
            <p:ph sz="half" idx="2"/>
          </p:nvPr>
        </p:nvSpPr>
        <p:spPr>
          <a:xfrm>
            <a:off x="6408022" y="1600200"/>
            <a:ext cx="5325189" cy="5029200"/>
          </a:xfrm>
        </p:spPr>
        <p:txBody>
          <a:bodyPr>
            <a:normAutofit/>
          </a:bodyPr>
          <a:lstStyle/>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GPIO.setup</a:t>
            </a:r>
            <a:r>
              <a:rPr lang="en-US" sz="2400" dirty="0" smtClean="0">
                <a:latin typeface="Consolas" panose="020B0609020204030204" pitchFamily="49" charset="0"/>
                <a:cs typeface="Consolas" panose="020B0609020204030204" pitchFamily="49" charset="0"/>
              </a:rPr>
              <a:t>(3, GPIO.OUT)</a:t>
            </a:r>
            <a:br>
              <a:rPr lang="en-US" sz="2400" dirty="0" smtClean="0">
                <a:latin typeface="Consolas" panose="020B0609020204030204" pitchFamily="49" charset="0"/>
                <a:cs typeface="Consolas" panose="020B0609020204030204" pitchFamily="49" charset="0"/>
              </a:rPr>
            </a:br>
            <a:r>
              <a:rPr lang="en-US" sz="2400" dirty="0" err="1" smtClean="0">
                <a:latin typeface="Consolas" panose="020B0609020204030204" pitchFamily="49" charset="0"/>
                <a:cs typeface="Consolas" panose="020B0609020204030204" pitchFamily="49" charset="0"/>
              </a:rPr>
              <a:t>GPIO.setup</a:t>
            </a:r>
            <a:r>
              <a:rPr lang="en-US" sz="2400" dirty="0" smtClean="0">
                <a:latin typeface="Consolas" panose="020B0609020204030204" pitchFamily="49" charset="0"/>
                <a:cs typeface="Consolas" panose="020B0609020204030204" pitchFamily="49" charset="0"/>
              </a:rPr>
              <a:t>(4, GPIO.IN)</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 True)   # +3.3V</a:t>
            </a: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 GPIO.HIGH)</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 False)     # 0V</a:t>
            </a:r>
          </a:p>
          <a:p>
            <a:pPr marL="0" indent="0">
              <a:lnSpc>
                <a:spcPct val="100000"/>
              </a:lnSpc>
              <a:spcBef>
                <a:spcPts val="0"/>
              </a:spcBef>
              <a:buNone/>
            </a:pP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(3, GPIO.LOW)</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x=</a:t>
            </a:r>
            <a:r>
              <a:rPr lang="en-US" sz="2400" dirty="0" err="1" smtClean="0">
                <a:latin typeface="Consolas" panose="020B0609020204030204" pitchFamily="49" charset="0"/>
                <a:cs typeface="Consolas" panose="020B0609020204030204" pitchFamily="49" charset="0"/>
              </a:rPr>
              <a:t>GPIO.input</a:t>
            </a:r>
            <a:r>
              <a:rPr lang="en-US" sz="2400" dirty="0" smtClean="0">
                <a:latin typeface="Consolas" panose="020B0609020204030204" pitchFamily="49" charset="0"/>
                <a:cs typeface="Consolas" panose="020B0609020204030204" pitchFamily="49" charset="0"/>
              </a:rPr>
              <a:t>(4)     # </a:t>
            </a:r>
            <a:r>
              <a:rPr lang="en-US" sz="2400" dirty="0" err="1" smtClean="0">
                <a:latin typeface="Consolas" panose="020B0609020204030204" pitchFamily="49" charset="0"/>
                <a:cs typeface="Consolas" panose="020B0609020204030204" pitchFamily="49" charset="0"/>
              </a:rPr>
              <a:t>Bool</a:t>
            </a: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or</a:t>
            </a:r>
          </a:p>
          <a:p>
            <a:pPr marL="0" indent="0">
              <a:lnSpc>
                <a:spcPct val="100000"/>
              </a:lnSpc>
              <a:spcBef>
                <a:spcPts val="0"/>
              </a:spcBef>
              <a:buNone/>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 0/1</a:t>
            </a:r>
            <a:endParaRPr lang="en-US" sz="2400" dirty="0">
              <a:latin typeface="Consolas" panose="020B0609020204030204" pitchFamily="49" charset="0"/>
              <a:cs typeface="Consolas" panose="020B0609020204030204" pitchFamily="49" charset="0"/>
            </a:endParaRPr>
          </a:p>
        </p:txBody>
      </p:sp>
      <p:cxnSp>
        <p:nvCxnSpPr>
          <p:cNvPr id="7" name="Straight Connector 6"/>
          <p:cNvCxnSpPr/>
          <p:nvPr/>
        </p:nvCxnSpPr>
        <p:spPr>
          <a:xfrm>
            <a:off x="6323012" y="1600200"/>
            <a:ext cx="0" cy="45720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298615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Raspberry Pi?</a:t>
            </a:r>
            <a:endParaRPr lang="en-US" dirty="0"/>
          </a:p>
        </p:txBody>
      </p:sp>
      <p:sp>
        <p:nvSpPr>
          <p:cNvPr id="3" name="Content Placeholder 2"/>
          <p:cNvSpPr>
            <a:spLocks noGrp="1"/>
          </p:cNvSpPr>
          <p:nvPr>
            <p:ph idx="1"/>
          </p:nvPr>
        </p:nvSpPr>
        <p:spPr/>
        <p:txBody>
          <a:bodyPr/>
          <a:lstStyle/>
          <a:p>
            <a:pPr marL="0" indent="0">
              <a:buNone/>
            </a:pPr>
            <a:r>
              <a:rPr lang="en-US" dirty="0"/>
              <a:t>“The Raspberry Pi is a credit-card sized computer that plugs into your TV and a keyboard. It is a capable little computer which can be used in electronics projects, and for many of the things that your desktop PC does, like spreadsheets, word-processing and games. It also plays high-definition video. We want to see it being used by kids all over the world to learn programming</a:t>
            </a:r>
            <a:r>
              <a:rPr lang="en-US" dirty="0" smtClean="0"/>
              <a:t>.”</a:t>
            </a:r>
          </a:p>
          <a:p>
            <a:pPr marL="0" indent="0" algn="r">
              <a:buNone/>
            </a:pPr>
            <a:r>
              <a:rPr lang="en-US" dirty="0" smtClean="0"/>
              <a:t>-- raspberrypi.org/</a:t>
            </a:r>
            <a:r>
              <a:rPr lang="en-US" dirty="0" err="1" smtClean="0"/>
              <a:t>faqs</a:t>
            </a:r>
            <a:endParaRPr lang="en-US" dirty="0"/>
          </a:p>
        </p:txBody>
      </p:sp>
      <p:pic>
        <p:nvPicPr>
          <p:cNvPr id="1026" name="Picture 2" descr="http://www.raspberrypi.org/wp-content/uploads/2011/10/Raspi-PGB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3873" y="177800"/>
            <a:ext cx="1590776" cy="141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9024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1 (LEDs) – </a:t>
            </a:r>
            <a:r>
              <a:rPr lang="en-US" dirty="0" err="1"/>
              <a:t>Cylon</a:t>
            </a:r>
            <a:r>
              <a:rPr lang="en-US" dirty="0"/>
              <a:t>/Knight Rider </a:t>
            </a:r>
            <a:r>
              <a:rPr lang="en-US" dirty="0" smtClean="0"/>
              <a:t>Lights</a:t>
            </a:r>
            <a:endParaRPr lang="en-US" dirty="0"/>
          </a:p>
        </p:txBody>
      </p:sp>
      <p:sp>
        <p:nvSpPr>
          <p:cNvPr id="3" name="Text Placeholder 2"/>
          <p:cNvSpPr>
            <a:spLocks noGrp="1"/>
          </p:cNvSpPr>
          <p:nvPr>
            <p:ph type="body" idx="1"/>
          </p:nvPr>
        </p:nvSpPr>
        <p:spPr/>
        <p:txBody>
          <a:bodyPr/>
          <a:lstStyle/>
          <a:p>
            <a:endParaRPr lang="en-US" dirty="0"/>
          </a:p>
        </p:txBody>
      </p:sp>
      <p:sp>
        <p:nvSpPr>
          <p:cNvPr id="6" name="TextBox 5"/>
          <p:cNvSpPr txBox="1"/>
          <p:nvPr/>
        </p:nvSpPr>
        <p:spPr>
          <a:xfrm>
            <a:off x="1903412" y="6019800"/>
            <a:ext cx="9372600" cy="369332"/>
          </a:xfrm>
          <a:prstGeom prst="rect">
            <a:avLst/>
          </a:prstGeom>
          <a:noFill/>
        </p:spPr>
        <p:txBody>
          <a:bodyPr wrap="square" rtlCol="0">
            <a:spAutoFit/>
          </a:bodyPr>
          <a:lstStyle/>
          <a:p>
            <a:r>
              <a:rPr lang="en-US" dirty="0" smtClean="0"/>
              <a:t>Intro Pi  &gt; Intro Hardware &gt; </a:t>
            </a:r>
            <a:r>
              <a:rPr lang="en-US" b="1" u="sng" dirty="0" smtClean="0"/>
              <a:t>LEDs</a:t>
            </a:r>
            <a:r>
              <a:rPr lang="en-US" dirty="0" smtClean="0"/>
              <a:t> &gt; </a:t>
            </a:r>
            <a:r>
              <a:rPr lang="en-US" dirty="0"/>
              <a:t>LCD &gt; Sensors &gt; </a:t>
            </a:r>
            <a:r>
              <a:rPr lang="en-US" dirty="0" smtClean="0"/>
              <a:t>More Ideas &gt; Conclusion</a:t>
            </a:r>
            <a:endParaRPr lang="en-US" dirty="0"/>
          </a:p>
        </p:txBody>
      </p:sp>
    </p:spTree>
    <p:extLst>
      <p:ext uri="{BB962C8B-B14F-4D97-AF65-F5344CB8AC3E}">
        <p14:creationId xmlns:p14="http://schemas.microsoft.com/office/powerpoint/2010/main" val="140403143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Project 1-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219275884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(any model)</a:t>
            </a:r>
          </a:p>
          <a:p>
            <a:r>
              <a:rPr lang="en-US" dirty="0" smtClean="0"/>
              <a:t>Power supply (I recommend at least 1.5A for this project)</a:t>
            </a:r>
          </a:p>
          <a:p>
            <a:r>
              <a:rPr lang="en-US" dirty="0" smtClean="0"/>
              <a:t>1 Breadboard</a:t>
            </a:r>
          </a:p>
          <a:p>
            <a:r>
              <a:rPr lang="en-US" dirty="0" smtClean="0"/>
              <a:t>8 light emitting diodes*</a:t>
            </a:r>
          </a:p>
          <a:p>
            <a:r>
              <a:rPr lang="en-US" dirty="0" smtClean="0"/>
              <a:t>8 resistors*</a:t>
            </a:r>
          </a:p>
          <a:p>
            <a:r>
              <a:rPr lang="en-US" dirty="0" smtClean="0"/>
              <a:t>9 jumper wires</a:t>
            </a:r>
          </a:p>
          <a:p>
            <a:endParaRPr lang="en-US" dirty="0" smtClean="0"/>
          </a:p>
          <a:p>
            <a:pPr marL="0" indent="0">
              <a:buNone/>
            </a:pPr>
            <a:r>
              <a:rPr lang="en-US" dirty="0" smtClean="0"/>
              <a:t>* I’ll explain these in a minute</a:t>
            </a:r>
            <a:endParaRPr lang="en-US" dirty="0"/>
          </a:p>
        </p:txBody>
      </p:sp>
    </p:spTree>
    <p:extLst>
      <p:ext uri="{BB962C8B-B14F-4D97-AF65-F5344CB8AC3E}">
        <p14:creationId xmlns:p14="http://schemas.microsoft.com/office/powerpoint/2010/main" val="347968187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Light Emitting Diodes (LED)</a:t>
            </a:r>
            <a:endParaRPr lang="en-US" dirty="0"/>
          </a:p>
        </p:txBody>
      </p:sp>
      <p:sp>
        <p:nvSpPr>
          <p:cNvPr id="8" name="Content Placeholder 7"/>
          <p:cNvSpPr>
            <a:spLocks noGrp="1"/>
          </p:cNvSpPr>
          <p:nvPr>
            <p:ph sz="half" idx="2"/>
          </p:nvPr>
        </p:nvSpPr>
        <p:spPr>
          <a:xfrm>
            <a:off x="5332412" y="1600200"/>
            <a:ext cx="6043825" cy="4572000"/>
          </a:xfrm>
        </p:spPr>
        <p:txBody>
          <a:bodyPr>
            <a:normAutofit fontScale="92500"/>
          </a:bodyPr>
          <a:lstStyle/>
          <a:p>
            <a:r>
              <a:rPr lang="en-US" dirty="0" smtClean="0"/>
              <a:t>Diode – Electronic device that allows electricity to flow in one direction</a:t>
            </a:r>
          </a:p>
          <a:p>
            <a:r>
              <a:rPr lang="en-US" dirty="0" smtClean="0"/>
              <a:t>Anode – longer wire (+)</a:t>
            </a:r>
          </a:p>
          <a:p>
            <a:r>
              <a:rPr lang="en-US" dirty="0" smtClean="0"/>
              <a:t>Cathode – shorter wire (-)</a:t>
            </a:r>
          </a:p>
          <a:p>
            <a:r>
              <a:rPr lang="en-US" dirty="0" smtClean="0"/>
              <a:t>When power is applied (correctly), it glows. If incorrect, nothing happens</a:t>
            </a:r>
          </a:p>
          <a:p>
            <a:r>
              <a:rPr lang="en-US" dirty="0" smtClean="0"/>
              <a:t>Resistor needed otherwise LED will glow bright white then fry</a:t>
            </a:r>
          </a:p>
          <a:p>
            <a:r>
              <a:rPr lang="en-US" dirty="0" smtClean="0"/>
              <a:t>I recommend just buying LED packs that include resistors with them</a:t>
            </a:r>
            <a:endParaRPr lang="en-US"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3436" y="2362200"/>
            <a:ext cx="3810000" cy="3048000"/>
          </a:xfrm>
        </p:spPr>
      </p:pic>
    </p:spTree>
    <p:extLst>
      <p:ext uri="{BB962C8B-B14F-4D97-AF65-F5344CB8AC3E}">
        <p14:creationId xmlns:p14="http://schemas.microsoft.com/office/powerpoint/2010/main" val="64936006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Hardware Layout</a:t>
            </a:r>
            <a:endParaRPr lang="en-US" dirty="0"/>
          </a:p>
        </p:txBody>
      </p:sp>
      <p:sp>
        <p:nvSpPr>
          <p:cNvPr id="8" name="Content Placeholder 7"/>
          <p:cNvSpPr>
            <a:spLocks noGrp="1"/>
          </p:cNvSpPr>
          <p:nvPr>
            <p:ph sz="half" idx="2"/>
          </p:nvPr>
        </p:nvSpPr>
        <p:spPr/>
        <p:txBody>
          <a:bodyPr>
            <a:normAutofit lnSpcReduction="10000"/>
          </a:bodyPr>
          <a:lstStyle/>
          <a:p>
            <a:r>
              <a:rPr lang="en-US" dirty="0" smtClean="0"/>
              <a:t>Wire up GND wire to blue rail</a:t>
            </a:r>
          </a:p>
          <a:p>
            <a:r>
              <a:rPr lang="en-US" dirty="0" smtClean="0"/>
              <a:t>+3.3V rail not needed</a:t>
            </a:r>
          </a:p>
          <a:p>
            <a:r>
              <a:rPr lang="en-US" dirty="0" smtClean="0"/>
              <a:t>GPIO 2-10 should wire up to each LED’s anode (longer wire)</a:t>
            </a:r>
          </a:p>
          <a:p>
            <a:r>
              <a:rPr lang="en-US" dirty="0" smtClean="0"/>
              <a:t>LED’s cathode (shorter wire) should go to resistor</a:t>
            </a:r>
          </a:p>
          <a:p>
            <a:r>
              <a:rPr lang="en-US" dirty="0" smtClean="0"/>
              <a:t>Resistors should go to blue rail</a:t>
            </a:r>
            <a:endParaRPr lang="en-US" dirty="0"/>
          </a:p>
        </p:txBody>
      </p:sp>
      <p:pic>
        <p:nvPicPr>
          <p:cNvPr id="13" name="Content Placeholder 1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755145" y="1600200"/>
            <a:ext cx="4492297" cy="4572000"/>
          </a:xfrm>
        </p:spPr>
      </p:pic>
    </p:spTree>
    <p:extLst>
      <p:ext uri="{BB962C8B-B14F-4D97-AF65-F5344CB8AC3E}">
        <p14:creationId xmlns:p14="http://schemas.microsoft.com/office/powerpoint/2010/main" val="13673402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Hardware Layout</a:t>
            </a:r>
            <a:endParaRPr lang="en-US" dirty="0"/>
          </a:p>
        </p:txBody>
      </p:sp>
      <p:pic>
        <p:nvPicPr>
          <p:cNvPr id="13" name="Content Placeholder 1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81426" y="1537808"/>
            <a:ext cx="5206819" cy="5298421"/>
          </a:xfrm>
        </p:spPr>
      </p:pic>
      <p:cxnSp>
        <p:nvCxnSpPr>
          <p:cNvPr id="5" name="Straight Arrow Connector 4"/>
          <p:cNvCxnSpPr/>
          <p:nvPr/>
        </p:nvCxnSpPr>
        <p:spPr>
          <a:xfrm>
            <a:off x="7770812" y="3276600"/>
            <a:ext cx="762000" cy="1143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8304212" y="3380471"/>
            <a:ext cx="2895600" cy="646331"/>
          </a:xfrm>
          <a:prstGeom prst="rect">
            <a:avLst/>
          </a:prstGeom>
          <a:noFill/>
        </p:spPr>
        <p:txBody>
          <a:bodyPr wrap="square" rtlCol="0">
            <a:spAutoFit/>
          </a:bodyPr>
          <a:lstStyle/>
          <a:p>
            <a:r>
              <a:rPr lang="en-US" dirty="0" smtClean="0"/>
              <a:t>Programmatically turn on power to blue wires</a:t>
            </a:r>
            <a:endParaRPr lang="en-US" dirty="0"/>
          </a:p>
        </p:txBody>
      </p:sp>
      <p:cxnSp>
        <p:nvCxnSpPr>
          <p:cNvPr id="9" name="Straight Arrow Connector 8"/>
          <p:cNvCxnSpPr/>
          <p:nvPr/>
        </p:nvCxnSpPr>
        <p:spPr>
          <a:xfrm>
            <a:off x="9255124" y="5486400"/>
            <a:ext cx="1588" cy="762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9218612" y="5715000"/>
            <a:ext cx="2741613" cy="369332"/>
          </a:xfrm>
          <a:prstGeom prst="rect">
            <a:avLst/>
          </a:prstGeom>
          <a:noFill/>
        </p:spPr>
        <p:txBody>
          <a:bodyPr wrap="square" rtlCol="0">
            <a:spAutoFit/>
          </a:bodyPr>
          <a:lstStyle/>
          <a:p>
            <a:r>
              <a:rPr lang="en-US" dirty="0" smtClean="0"/>
              <a:t>Through LED &amp; Resistor</a:t>
            </a:r>
            <a:endParaRPr lang="en-US" dirty="0"/>
          </a:p>
        </p:txBody>
      </p:sp>
      <p:cxnSp>
        <p:nvCxnSpPr>
          <p:cNvPr id="12" name="Straight Arrow Connector 11"/>
          <p:cNvCxnSpPr/>
          <p:nvPr/>
        </p:nvCxnSpPr>
        <p:spPr>
          <a:xfrm flipH="1">
            <a:off x="4646612" y="6705600"/>
            <a:ext cx="3884613" cy="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3335291" y="4187018"/>
            <a:ext cx="244272" cy="1143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455511" y="4573852"/>
            <a:ext cx="1879780" cy="369332"/>
          </a:xfrm>
          <a:prstGeom prst="rect">
            <a:avLst/>
          </a:prstGeom>
          <a:noFill/>
        </p:spPr>
        <p:txBody>
          <a:bodyPr wrap="square" rtlCol="0">
            <a:spAutoFit/>
          </a:bodyPr>
          <a:lstStyle/>
          <a:p>
            <a:r>
              <a:rPr lang="en-US" dirty="0" smtClean="0"/>
              <a:t>Return to GND</a:t>
            </a:r>
            <a:endParaRPr lang="en-US" dirty="0"/>
          </a:p>
        </p:txBody>
      </p:sp>
      <p:sp>
        <p:nvSpPr>
          <p:cNvPr id="18" name="TextBox 17"/>
          <p:cNvSpPr txBox="1"/>
          <p:nvPr/>
        </p:nvSpPr>
        <p:spPr>
          <a:xfrm>
            <a:off x="1347979" y="6488668"/>
            <a:ext cx="2741613" cy="369332"/>
          </a:xfrm>
          <a:prstGeom prst="rect">
            <a:avLst/>
          </a:prstGeom>
          <a:noFill/>
        </p:spPr>
        <p:txBody>
          <a:bodyPr wrap="square" rtlCol="0">
            <a:spAutoFit/>
          </a:bodyPr>
          <a:lstStyle/>
          <a:p>
            <a:r>
              <a:rPr lang="en-US" dirty="0" smtClean="0"/>
              <a:t>Through blue GND rail</a:t>
            </a:r>
            <a:endParaRPr lang="en-US" dirty="0"/>
          </a:p>
        </p:txBody>
      </p:sp>
    </p:spTree>
    <p:extLst>
      <p:ext uri="{BB962C8B-B14F-4D97-AF65-F5344CB8AC3E}">
        <p14:creationId xmlns:p14="http://schemas.microsoft.com/office/powerpoint/2010/main" val="30779315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rmAutofit lnSpcReduction="10000"/>
          </a:bodyPr>
          <a:lstStyle/>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Import libraries</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time</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RPi.GPIO</a:t>
            </a:r>
            <a:r>
              <a:rPr lang="en-US" dirty="0">
                <a:latin typeface="Consolas" panose="020B0609020204030204" pitchFamily="49" charset="0"/>
                <a:cs typeface="Consolas" panose="020B0609020204030204" pitchFamily="49" charset="0"/>
              </a:rPr>
              <a:t> as GPIO</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Create array of GPIO pins</a:t>
            </a:r>
            <a:endParaRPr lang="en-US" dirty="0">
              <a:latin typeface="Consolas" panose="020B0609020204030204" pitchFamily="49" charset="0"/>
              <a:cs typeface="Consolas" panose="020B0609020204030204" pitchFamily="49" charset="0"/>
            </a:endParaRPr>
          </a:p>
          <a:p>
            <a:pPr marL="457200" indent="-457200" defTabSz="457200">
              <a:lnSpc>
                <a:spcPct val="12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pins = [3, 5, 7, 29, 31, 26, 24, 21]</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Speed lights will blink (</a:t>
            </a:r>
            <a:r>
              <a:rPr lang="en-US" dirty="0" err="1" smtClean="0">
                <a:latin typeface="Consolas" panose="020B0609020204030204" pitchFamily="49" charset="0"/>
                <a:cs typeface="Consolas" panose="020B0609020204030204" pitchFamily="49" charset="0"/>
              </a:rPr>
              <a:t>secs</a:t>
            </a:r>
            <a:r>
              <a:rPr lang="en-US" dirty="0" smtClean="0">
                <a:latin typeface="Consolas" panose="020B0609020204030204" pitchFamily="49" charset="0"/>
                <a:cs typeface="Consolas" panose="020B0609020204030204" pitchFamily="49" charset="0"/>
              </a:rPr>
              <a:t>)</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speed </a:t>
            </a:r>
            <a:r>
              <a:rPr lang="en-US" dirty="0">
                <a:latin typeface="Consolas" panose="020B0609020204030204" pitchFamily="49" charset="0"/>
                <a:cs typeface="Consolas" panose="020B0609020204030204" pitchFamily="49" charset="0"/>
              </a:rPr>
              <a:t>= .2</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31916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0"/>
            </a:pPr>
            <a:r>
              <a:rPr lang="en-US" dirty="0" smtClean="0">
                <a:latin typeface="Consolas" panose="020B0609020204030204" pitchFamily="49" charset="0"/>
                <a:cs typeface="Consolas" panose="020B0609020204030204" pitchFamily="49" charset="0"/>
              </a:rPr>
              <a:t># Set GPIO pins to board (physical pins) mode</a:t>
            </a:r>
          </a:p>
          <a:p>
            <a:pPr marL="514350" indent="-514350" defTabSz="457200">
              <a:lnSpc>
                <a:spcPct val="100000"/>
              </a:lnSpc>
              <a:spcBef>
                <a:spcPts val="0"/>
              </a:spcBef>
              <a:buClr>
                <a:schemeClr val="tx1">
                  <a:lumMod val="40000"/>
                  <a:lumOff val="60000"/>
                </a:schemeClr>
              </a:buClr>
              <a:buFont typeface="+mj-lt"/>
              <a:buAutoNum type="arabicPeriod" startAt="10"/>
            </a:pPr>
            <a:r>
              <a:rPr lang="en-US" dirty="0" err="1" smtClean="0">
                <a:latin typeface="Consolas" panose="020B0609020204030204" pitchFamily="49" charset="0"/>
                <a:cs typeface="Consolas" panose="020B0609020204030204" pitchFamily="49" charset="0"/>
              </a:rPr>
              <a:t>GPIO.setmode</a:t>
            </a:r>
            <a:r>
              <a:rPr lang="en-US" dirty="0" smtClean="0">
                <a:latin typeface="Consolas" panose="020B0609020204030204" pitchFamily="49" charset="0"/>
                <a:cs typeface="Consolas" panose="020B0609020204030204" pitchFamily="49" charset="0"/>
              </a:rPr>
              <a:t>(GPIO.BOARD</a:t>
            </a:r>
            <a:r>
              <a:rPr lang="en-US" dirty="0">
                <a:latin typeface="Consolas" panose="020B0609020204030204" pitchFamily="49" charset="0"/>
                <a:cs typeface="Consolas" panose="020B0609020204030204" pitchFamily="49" charset="0"/>
              </a:rPr>
              <a:t>)</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endParaRPr lang="en-US" dirty="0" smtClean="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0"/>
            </a:pPr>
            <a:r>
              <a:rPr lang="en-US" dirty="0" smtClean="0">
                <a:latin typeface="Consolas" panose="020B0609020204030204" pitchFamily="49" charset="0"/>
                <a:cs typeface="Consolas" panose="020B0609020204030204" pitchFamily="49" charset="0"/>
              </a:rPr>
              <a:t># Set up all pins as output pins</a:t>
            </a:r>
            <a:endParaRPr lang="en-US" dirty="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pins:</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GPIO.setup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GPIO.OUT)</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77455969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while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Loop forward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(pins)):</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(pins[</a:t>
            </a:r>
            <a:r>
              <a:rPr lang="en-US" dirty="0" err="1" smtClean="0">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(speed)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(pins[</a:t>
            </a:r>
            <a:r>
              <a:rPr lang="en-US" dirty="0" err="1" smtClean="0">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False)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Loop backward </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(pins)-1, -1, -1):</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(pins[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(speed)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(pins[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False)</a:t>
            </a:r>
          </a:p>
          <a:p>
            <a:pPr marL="457200" indent="-457200" defTabSz="457200">
              <a:lnSpc>
                <a:spcPct val="100000"/>
              </a:lnSpc>
              <a:spcBef>
                <a:spcPts val="0"/>
              </a:spcBef>
              <a:buClr>
                <a:schemeClr val="tx1">
                  <a:lumMod val="40000"/>
                  <a:lumOff val="60000"/>
                </a:schemeClr>
              </a:buClr>
              <a:buFont typeface="+mj-lt"/>
              <a:buAutoNum type="arabicPeriod" startAt="17"/>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704548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2</a:t>
            </a:r>
            <a:r>
              <a:rPr lang="en-US" dirty="0" smtClean="0"/>
              <a:t> (LCD Screen) </a:t>
            </a:r>
            <a:r>
              <a:rPr lang="en-US" dirty="0"/>
              <a:t>– </a:t>
            </a:r>
            <a:r>
              <a:rPr lang="en-US" dirty="0" smtClean="0"/>
              <a:t>Bouncy Ball</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b="1" u="sng" dirty="0"/>
              <a:t>LCD</a:t>
            </a:r>
            <a:r>
              <a:rPr lang="en-US" dirty="0"/>
              <a:t> &gt; Sensors &gt; </a:t>
            </a:r>
            <a:r>
              <a:rPr lang="en-US" dirty="0" smtClean="0"/>
              <a:t>More Ideas &gt; Conclusion</a:t>
            </a:r>
            <a:endParaRPr lang="en-US" dirty="0"/>
          </a:p>
        </p:txBody>
      </p:sp>
    </p:spTree>
    <p:extLst>
      <p:ext uri="{BB962C8B-B14F-4D97-AF65-F5344CB8AC3E}">
        <p14:creationId xmlns:p14="http://schemas.microsoft.com/office/powerpoint/2010/main" val="325433497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“hacking”?</a:t>
            </a:r>
            <a:endParaRPr lang="en-US" dirty="0"/>
          </a:p>
        </p:txBody>
      </p:sp>
      <p:sp>
        <p:nvSpPr>
          <p:cNvPr id="3" name="Content Placeholder 2"/>
          <p:cNvSpPr>
            <a:spLocks noGrp="1"/>
          </p:cNvSpPr>
          <p:nvPr>
            <p:ph idx="1"/>
          </p:nvPr>
        </p:nvSpPr>
        <p:spPr/>
        <p:txBody>
          <a:bodyPr/>
          <a:lstStyle/>
          <a:p>
            <a:pPr marL="0" indent="0">
              <a:buNone/>
            </a:pPr>
            <a:r>
              <a:rPr lang="en-US" dirty="0"/>
              <a:t>“We are taking back the term </a:t>
            </a:r>
            <a:r>
              <a:rPr lang="en-US" dirty="0" smtClean="0"/>
              <a:t>‘Hacking’ </a:t>
            </a:r>
            <a:r>
              <a:rPr lang="en-US" dirty="0"/>
              <a:t>which has been soured in the public mind. Hacking is an art form that uses something in a way in which it was not originally intended. This highly creative activity can be highly technical, simply clever, or both. Hackers bask in the glory of building it instead of buying it, repairing it rather than trashing it, and raiding their junk bins for new projects every time they can steal a few moments away.”</a:t>
            </a:r>
            <a:endParaRPr lang="en-US" dirty="0" smtClean="0"/>
          </a:p>
          <a:p>
            <a:pPr marL="0" indent="0" algn="r">
              <a:buNone/>
            </a:pPr>
            <a:r>
              <a:rPr lang="en-US" dirty="0" smtClean="0"/>
              <a:t>-- hackaday.com/about</a:t>
            </a:r>
            <a:r>
              <a:rPr lang="en-US" dirty="0"/>
              <a:t>/</a:t>
            </a:r>
          </a:p>
        </p:txBody>
      </p:sp>
    </p:spTree>
    <p:extLst>
      <p:ext uri="{BB962C8B-B14F-4D97-AF65-F5344CB8AC3E}">
        <p14:creationId xmlns:p14="http://schemas.microsoft.com/office/powerpoint/2010/main" val="162553092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3" name="Project 2-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279230489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(any model)</a:t>
            </a:r>
          </a:p>
          <a:p>
            <a:r>
              <a:rPr lang="en-US" dirty="0" smtClean="0"/>
              <a:t>Power supply (I recommend at least 1.5A for this project)</a:t>
            </a:r>
          </a:p>
          <a:p>
            <a:r>
              <a:rPr lang="en-US" dirty="0" smtClean="0"/>
              <a:t>4 </a:t>
            </a:r>
            <a:r>
              <a:rPr lang="en-US" dirty="0" smtClean="0"/>
              <a:t>jumper wires (female to female</a:t>
            </a:r>
            <a:r>
              <a:rPr lang="en-US" dirty="0" smtClean="0"/>
              <a:t>)</a:t>
            </a:r>
          </a:p>
          <a:p>
            <a:r>
              <a:rPr lang="en-US" dirty="0"/>
              <a:t>1 Breadboard </a:t>
            </a:r>
            <a:r>
              <a:rPr lang="en-US" dirty="0" smtClean="0"/>
              <a:t>(needed if you have other wires)</a:t>
            </a:r>
            <a:endParaRPr lang="en-US" dirty="0" smtClean="0"/>
          </a:p>
          <a:p>
            <a:r>
              <a:rPr lang="en-US" dirty="0" smtClean="0"/>
              <a:t>1 LCD screen</a:t>
            </a:r>
          </a:p>
          <a:p>
            <a:pPr lvl="1"/>
            <a:r>
              <a:rPr lang="en-US" dirty="0" smtClean="0"/>
              <a:t>They vary in size/shape/color/etc. Use one with I2C or Serial capabilities</a:t>
            </a:r>
          </a:p>
        </p:txBody>
      </p:sp>
    </p:spTree>
    <p:extLst>
      <p:ext uri="{BB962C8B-B14F-4D97-AF65-F5344CB8AC3E}">
        <p14:creationId xmlns:p14="http://schemas.microsoft.com/office/powerpoint/2010/main" val="11383086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LCD Screen</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Uses 4x20 characters per screen</a:t>
            </a:r>
          </a:p>
          <a:p>
            <a:r>
              <a:rPr lang="en-US" dirty="0" smtClean="0"/>
              <a:t>Each character is 8x5 pixels</a:t>
            </a:r>
          </a:p>
          <a:p>
            <a:r>
              <a:rPr lang="en-US" dirty="0" smtClean="0"/>
              <a:t>Can add custom characters</a:t>
            </a:r>
          </a:p>
          <a:p>
            <a:r>
              <a:rPr lang="en-US" dirty="0" smtClean="0"/>
              <a:t>Really easy to use with serial or I2C chip on the back</a:t>
            </a:r>
          </a:p>
          <a:p>
            <a:r>
              <a:rPr lang="en-US" dirty="0" smtClean="0"/>
              <a:t>Does have small delay when writing/erasing screen</a:t>
            </a:r>
            <a:endParaRPr lang="en-US"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15294" y="1600200"/>
            <a:ext cx="2895600" cy="2895600"/>
          </a:xfrm>
        </p:spPr>
      </p:pic>
    </p:spTree>
    <p:extLst>
      <p:ext uri="{BB962C8B-B14F-4D97-AF65-F5344CB8AC3E}">
        <p14:creationId xmlns:p14="http://schemas.microsoft.com/office/powerpoint/2010/main" val="167123536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a:t>
            </a:r>
            <a:r>
              <a:rPr lang="en-US" baseline="30000" dirty="0" smtClean="0"/>
              <a:t>2</a:t>
            </a:r>
            <a:r>
              <a:rPr lang="en-US" dirty="0" smtClean="0"/>
              <a:t>C</a:t>
            </a:r>
            <a:endParaRPr lang="en-US" dirty="0"/>
          </a:p>
        </p:txBody>
      </p:sp>
      <p:sp>
        <p:nvSpPr>
          <p:cNvPr id="8" name="Content Placeholder 7"/>
          <p:cNvSpPr>
            <a:spLocks noGrp="1"/>
          </p:cNvSpPr>
          <p:nvPr>
            <p:ph idx="1"/>
          </p:nvPr>
        </p:nvSpPr>
        <p:spPr/>
        <p:txBody>
          <a:bodyPr>
            <a:normAutofit/>
          </a:bodyPr>
          <a:lstStyle/>
          <a:p>
            <a:r>
              <a:rPr lang="en-US" dirty="0" smtClean="0"/>
              <a:t>“Inter-Integrated Circuit”, pronounced “I squared C”</a:t>
            </a:r>
          </a:p>
          <a:p>
            <a:r>
              <a:rPr lang="en-US" dirty="0" smtClean="0"/>
              <a:t>Communications protocol for circuitry</a:t>
            </a:r>
          </a:p>
          <a:p>
            <a:r>
              <a:rPr lang="en-US" dirty="0" smtClean="0"/>
              <a:t>Uses master/slave bus</a:t>
            </a:r>
          </a:p>
          <a:p>
            <a:r>
              <a:rPr lang="en-US" dirty="0" smtClean="0"/>
              <a:t>Each device has an address and can be contacted by it</a:t>
            </a:r>
          </a:p>
          <a:p>
            <a:r>
              <a:rPr lang="en-US" dirty="0" smtClean="0"/>
              <a:t>Communication shares the same 2 wires for all devices connected:  SDA, SCL</a:t>
            </a:r>
          </a:p>
          <a:p>
            <a:r>
              <a:rPr lang="en-US" dirty="0" smtClean="0"/>
              <a:t>A lot of support is built into various hardware (Raspberry Pi, </a:t>
            </a:r>
            <a:r>
              <a:rPr lang="en-US" dirty="0" err="1" smtClean="0"/>
              <a:t>Arudinos</a:t>
            </a:r>
            <a:r>
              <a:rPr lang="en-US" dirty="0" smtClean="0"/>
              <a:t>, </a:t>
            </a:r>
            <a:r>
              <a:rPr lang="en-US" dirty="0" err="1" smtClean="0"/>
              <a:t>Beaglebones</a:t>
            </a:r>
            <a:r>
              <a:rPr lang="en-US" dirty="0" smtClean="0"/>
              <a:t>, etc.)</a:t>
            </a:r>
            <a:endParaRPr lang="en-US" dirty="0"/>
          </a:p>
        </p:txBody>
      </p:sp>
    </p:spTree>
    <p:extLst>
      <p:ext uri="{BB962C8B-B14F-4D97-AF65-F5344CB8AC3E}">
        <p14:creationId xmlns:p14="http://schemas.microsoft.com/office/powerpoint/2010/main" val="234758496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a:t>
            </a:r>
            <a:r>
              <a:rPr lang="en-US" baseline="30000" dirty="0" smtClean="0"/>
              <a:t>2</a:t>
            </a:r>
            <a:r>
              <a:rPr lang="en-US" dirty="0" smtClean="0"/>
              <a:t>C</a:t>
            </a:r>
            <a:endParaRPr lang="en-US" dirty="0"/>
          </a:p>
        </p:txBody>
      </p:sp>
      <p:sp>
        <p:nvSpPr>
          <p:cNvPr id="8" name="Content Placeholder 7"/>
          <p:cNvSpPr>
            <a:spLocks noGrp="1"/>
          </p:cNvSpPr>
          <p:nvPr>
            <p:ph idx="1"/>
          </p:nvPr>
        </p:nvSpPr>
        <p:spPr/>
        <p:txBody>
          <a:bodyPr>
            <a:normAutofit/>
          </a:bodyPr>
          <a:lstStyle/>
          <a:p>
            <a:r>
              <a:rPr lang="en-US" dirty="0" smtClean="0"/>
              <a:t>Must be enabled in Raspberry Pi first</a:t>
            </a:r>
          </a:p>
          <a:p>
            <a:r>
              <a:rPr lang="en-US" dirty="0" smtClean="0"/>
              <a:t>Run:  </a:t>
            </a:r>
            <a:r>
              <a:rPr lang="en-US" dirty="0" err="1" smtClean="0"/>
              <a:t>sudo</a:t>
            </a:r>
            <a:r>
              <a:rPr lang="en-US" dirty="0" smtClean="0"/>
              <a:t> </a:t>
            </a:r>
            <a:r>
              <a:rPr lang="en-US" dirty="0" err="1" smtClean="0"/>
              <a:t>raspi-config</a:t>
            </a:r>
            <a:endParaRPr lang="en-US" dirty="0" smtClean="0"/>
          </a:p>
          <a:p>
            <a:pPr lvl="1"/>
            <a:r>
              <a:rPr lang="en-US" dirty="0" smtClean="0"/>
              <a:t>Choose Advanced options</a:t>
            </a:r>
          </a:p>
          <a:p>
            <a:pPr lvl="1"/>
            <a:r>
              <a:rPr lang="en-US" dirty="0" smtClean="0"/>
              <a:t>Choose I2C</a:t>
            </a:r>
          </a:p>
          <a:p>
            <a:pPr lvl="1"/>
            <a:r>
              <a:rPr lang="en-US" dirty="0" smtClean="0"/>
              <a:t>Choose to enable it</a:t>
            </a:r>
          </a:p>
          <a:p>
            <a:pPr lvl="1"/>
            <a:r>
              <a:rPr lang="en-US" dirty="0" smtClean="0"/>
              <a:t>Choose to enable it on startup</a:t>
            </a:r>
          </a:p>
          <a:p>
            <a:pPr lvl="1"/>
            <a:endParaRPr lang="en-US" dirty="0"/>
          </a:p>
        </p:txBody>
      </p:sp>
    </p:spTree>
    <p:extLst>
      <p:ext uri="{BB962C8B-B14F-4D97-AF65-F5344CB8AC3E}">
        <p14:creationId xmlns:p14="http://schemas.microsoft.com/office/powerpoint/2010/main" val="404783196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Wiring</a:t>
            </a:r>
            <a:endParaRPr lang="en-US" dirty="0"/>
          </a:p>
        </p:txBody>
      </p:sp>
      <p:sp>
        <p:nvSpPr>
          <p:cNvPr id="8" name="Content Placeholder 7"/>
          <p:cNvSpPr>
            <a:spLocks noGrp="1"/>
          </p:cNvSpPr>
          <p:nvPr>
            <p:ph sz="half" idx="1"/>
          </p:nvPr>
        </p:nvSpPr>
        <p:spPr/>
        <p:txBody>
          <a:bodyPr>
            <a:normAutofit/>
          </a:bodyPr>
          <a:lstStyle/>
          <a:p>
            <a:r>
              <a:rPr lang="en-US" dirty="0" smtClean="0"/>
              <a:t>No breadboard needed if using female-to-female wires</a:t>
            </a:r>
          </a:p>
          <a:p>
            <a:r>
              <a:rPr lang="en-US" dirty="0" smtClean="0"/>
              <a:t>Use breadboard as jumping point otherwise</a:t>
            </a:r>
          </a:p>
          <a:p>
            <a:endParaRPr lang="en-US" dirty="0" smtClean="0"/>
          </a:p>
        </p:txBody>
      </p:sp>
      <p:pic>
        <p:nvPicPr>
          <p:cNvPr id="3" name="Content Placeholder 2"/>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6195" b="56818"/>
          <a:stretch/>
        </p:blipFill>
        <p:spPr>
          <a:xfrm>
            <a:off x="6780212" y="2209654"/>
            <a:ext cx="4042730" cy="2473727"/>
          </a:xfrm>
        </p:spPr>
      </p:pic>
      <p:graphicFrame>
        <p:nvGraphicFramePr>
          <p:cNvPr id="2" name="Table 1"/>
          <p:cNvGraphicFramePr>
            <a:graphicFrameLocks noGrp="1"/>
          </p:cNvGraphicFramePr>
          <p:nvPr>
            <p:extLst>
              <p:ext uri="{D42A27DB-BD31-4B8C-83A1-F6EECF244321}">
                <p14:modId xmlns:p14="http://schemas.microsoft.com/office/powerpoint/2010/main" val="3344985515"/>
              </p:ext>
            </p:extLst>
          </p:nvPr>
        </p:nvGraphicFramePr>
        <p:xfrm>
          <a:off x="1903412" y="4114800"/>
          <a:ext cx="3962400" cy="2057400"/>
        </p:xfrm>
        <a:graphic>
          <a:graphicData uri="http://schemas.openxmlformats.org/drawingml/2006/table">
            <a:tbl>
              <a:tblPr firstRow="1" bandRow="1">
                <a:tableStyleId>{5C22544A-7EE6-4342-B048-85BDC9FD1C3A}</a:tableStyleId>
              </a:tblPr>
              <a:tblGrid>
                <a:gridCol w="1981200"/>
                <a:gridCol w="1981200"/>
              </a:tblGrid>
              <a:tr h="411480">
                <a:tc>
                  <a:txBody>
                    <a:bodyPr/>
                    <a:lstStyle/>
                    <a:p>
                      <a:r>
                        <a:rPr lang="en-US" dirty="0" smtClean="0"/>
                        <a:t>Raspberry</a:t>
                      </a:r>
                      <a:r>
                        <a:rPr lang="en-US" baseline="0" dirty="0" smtClean="0"/>
                        <a:t> Pi</a:t>
                      </a:r>
                      <a:endParaRPr lang="en-US" dirty="0"/>
                    </a:p>
                  </a:txBody>
                  <a:tcPr/>
                </a:tc>
                <a:tc>
                  <a:txBody>
                    <a:bodyPr/>
                    <a:lstStyle/>
                    <a:p>
                      <a:r>
                        <a:rPr lang="en-US" dirty="0" smtClean="0"/>
                        <a:t>LCD Screen</a:t>
                      </a:r>
                      <a:endParaRPr lang="en-US" dirty="0"/>
                    </a:p>
                  </a:txBody>
                  <a:tcPr/>
                </a:tc>
              </a:tr>
              <a:tr h="411480">
                <a:tc>
                  <a:txBody>
                    <a:bodyPr/>
                    <a:lstStyle/>
                    <a:p>
                      <a:r>
                        <a:rPr lang="en-US" dirty="0" smtClean="0"/>
                        <a:t>+5V</a:t>
                      </a:r>
                      <a:endParaRPr lang="en-US" dirty="0"/>
                    </a:p>
                  </a:txBody>
                  <a:tcPr/>
                </a:tc>
                <a:tc>
                  <a:txBody>
                    <a:bodyPr/>
                    <a:lstStyle/>
                    <a:p>
                      <a:r>
                        <a:rPr lang="en-US" dirty="0" err="1" smtClean="0"/>
                        <a:t>Vcc</a:t>
                      </a:r>
                      <a:endParaRPr lang="en-US" dirty="0"/>
                    </a:p>
                  </a:txBody>
                  <a:tcPr/>
                </a:tc>
              </a:tr>
              <a:tr h="411480">
                <a:tc>
                  <a:txBody>
                    <a:bodyPr/>
                    <a:lstStyle/>
                    <a:p>
                      <a:r>
                        <a:rPr lang="en-US" dirty="0" smtClean="0"/>
                        <a:t>SDA (GPIO3)</a:t>
                      </a:r>
                      <a:endParaRPr lang="en-US" dirty="0"/>
                    </a:p>
                  </a:txBody>
                  <a:tcPr/>
                </a:tc>
                <a:tc>
                  <a:txBody>
                    <a:bodyPr/>
                    <a:lstStyle/>
                    <a:p>
                      <a:r>
                        <a:rPr lang="en-US" dirty="0" smtClean="0"/>
                        <a:t>SDA</a:t>
                      </a:r>
                      <a:endParaRPr lang="en-US" dirty="0"/>
                    </a:p>
                  </a:txBody>
                  <a:tcPr/>
                </a:tc>
              </a:tr>
              <a:tr h="411480">
                <a:tc>
                  <a:txBody>
                    <a:bodyPr/>
                    <a:lstStyle/>
                    <a:p>
                      <a:r>
                        <a:rPr lang="en-US" dirty="0" smtClean="0"/>
                        <a:t>SCL (GPIO5)</a:t>
                      </a:r>
                      <a:endParaRPr lang="en-US" dirty="0"/>
                    </a:p>
                  </a:txBody>
                  <a:tcPr/>
                </a:tc>
                <a:tc>
                  <a:txBody>
                    <a:bodyPr/>
                    <a:lstStyle/>
                    <a:p>
                      <a:r>
                        <a:rPr lang="en-US" dirty="0" smtClean="0"/>
                        <a:t>SCL</a:t>
                      </a:r>
                      <a:endParaRPr lang="en-US" dirty="0"/>
                    </a:p>
                  </a:txBody>
                  <a:tcPr/>
                </a:tc>
              </a:tr>
              <a:tr h="411480">
                <a:tc>
                  <a:txBody>
                    <a:bodyPr/>
                    <a:lstStyle/>
                    <a:p>
                      <a:r>
                        <a:rPr lang="en-US" dirty="0" smtClean="0"/>
                        <a:t>Ground</a:t>
                      </a:r>
                      <a:endParaRPr lang="en-US" dirty="0"/>
                    </a:p>
                  </a:txBody>
                  <a:tcPr/>
                </a:tc>
                <a:tc>
                  <a:txBody>
                    <a:bodyPr/>
                    <a:lstStyle/>
                    <a:p>
                      <a:r>
                        <a:rPr lang="en-US" dirty="0" err="1" smtClean="0"/>
                        <a:t>Gnd</a:t>
                      </a:r>
                      <a:endParaRPr lang="en-US" dirty="0"/>
                    </a:p>
                  </a:txBody>
                  <a:tcPr/>
                </a:tc>
              </a:tr>
            </a:tbl>
          </a:graphicData>
        </a:graphic>
      </p:graphicFrame>
    </p:spTree>
    <p:extLst>
      <p:ext uri="{BB962C8B-B14F-4D97-AF65-F5344CB8AC3E}">
        <p14:creationId xmlns:p14="http://schemas.microsoft.com/office/powerpoint/2010/main" val="281635215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Requires RPi_I2C_driver.py for I2C and </a:t>
            </a:r>
            <a:r>
              <a:rPr lang="en-US" dirty="0" smtClean="0">
                <a:latin typeface="Consolas" panose="020B0609020204030204" pitchFamily="49" charset="0"/>
                <a:cs typeface="Consolas" panose="020B0609020204030204" pitchFamily="49" charset="0"/>
              </a:rPr>
              <a:t>LCD</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This is on my website</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import RPi_I2C_driver</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from time import *</a:t>
            </a: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 Create the object</a:t>
            </a:r>
          </a:p>
          <a:p>
            <a:pPr marL="514350" indent="-514350" defTabSz="457200">
              <a:lnSpc>
                <a:spcPct val="100000"/>
              </a:lnSpc>
              <a:spcBef>
                <a:spcPts val="0"/>
              </a:spcBef>
              <a:buClr>
                <a:schemeClr val="tx1">
                  <a:lumMod val="40000"/>
                  <a:lumOff val="60000"/>
                </a:schemeClr>
              </a:buClr>
              <a:buFont typeface="+mj-lt"/>
              <a:buAutoNum type="arabicPeriod"/>
            </a:pPr>
            <a:r>
              <a:rPr lang="en-US" dirty="0" err="1">
                <a:latin typeface="Consolas" panose="020B0609020204030204" pitchFamily="49" charset="0"/>
                <a:cs typeface="Consolas" panose="020B0609020204030204" pitchFamily="49" charset="0"/>
              </a:rPr>
              <a:t>mylcd</a:t>
            </a:r>
            <a:r>
              <a:rPr lang="en-US" dirty="0">
                <a:latin typeface="Consolas" panose="020B0609020204030204" pitchFamily="49" charset="0"/>
                <a:cs typeface="Consolas" panose="020B0609020204030204" pitchFamily="49" charset="0"/>
              </a:rPr>
              <a:t> = RPi_I2C_driver.lcd</a:t>
            </a: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717437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Print happy welcome message on lines 1 and 3</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mylcd.lcd_display_string</a:t>
            </a:r>
            <a:r>
              <a:rPr lang="en-US" dirty="0">
                <a:latin typeface="Consolas" panose="020B0609020204030204" pitchFamily="49" charset="0"/>
                <a:cs typeface="Consolas" panose="020B0609020204030204" pitchFamily="49" charset="0"/>
              </a:rPr>
              <a:t>("Welcome to", 1)</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mylcd.lcd_display_string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Nebraska.Code</a:t>
            </a:r>
            <a:r>
              <a:rPr lang="en-US" dirty="0">
                <a:latin typeface="Consolas" panose="020B0609020204030204" pitchFamily="49" charset="0"/>
                <a:cs typeface="Consolas" panose="020B0609020204030204" pitchFamily="49" charset="0"/>
              </a:rPr>
              <a:t>() !!", 3)</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a:latin typeface="Consolas" panose="020B0609020204030204" pitchFamily="49" charset="0"/>
                <a:cs typeface="Consolas" panose="020B0609020204030204" pitchFamily="49" charset="0"/>
              </a:rPr>
              <a:t>sleep(2) # 2 sec delay</a:t>
            </a:r>
          </a:p>
          <a:p>
            <a:pPr marL="514350" indent="-514350" defTabSz="457200">
              <a:lnSpc>
                <a:spcPct val="100000"/>
              </a:lnSpc>
              <a:spcBef>
                <a:spcPts val="0"/>
              </a:spcBef>
              <a:buClr>
                <a:schemeClr val="tx1">
                  <a:lumMod val="40000"/>
                  <a:lumOff val="60000"/>
                </a:schemeClr>
              </a:buClr>
              <a:buFont typeface="+mj-lt"/>
              <a:buAutoNum type="arabicPeriod" startAt="7"/>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7"/>
            </a:pPr>
            <a:r>
              <a:rPr lang="en-US" dirty="0">
                <a:latin typeface="Consolas" panose="020B0609020204030204" pitchFamily="49" charset="0"/>
                <a:cs typeface="Consolas" panose="020B0609020204030204" pitchFamily="49" charset="0"/>
              </a:rPr>
              <a:t># Erase screen</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mylcd.lcd_clear</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146747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4"/>
            </a:pPr>
            <a:r>
              <a:rPr lang="en-US" dirty="0">
                <a:latin typeface="Consolas" panose="020B0609020204030204" pitchFamily="49" charset="0"/>
                <a:cs typeface="Consolas" panose="020B0609020204030204" pitchFamily="49" charset="0"/>
              </a:rPr>
              <a:t># These are the char codes to start writing on each of the 4 rows</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a:latin typeface="Consolas" panose="020B0609020204030204" pitchFamily="49" charset="0"/>
                <a:cs typeface="Consolas" panose="020B0609020204030204" pitchFamily="49" charset="0"/>
              </a:rPr>
              <a:t>rows= [0x80, 0xC0, 0x94, 0xD4]</a:t>
            </a:r>
          </a:p>
          <a:p>
            <a:pPr marL="514350" indent="-514350" defTabSz="457200">
              <a:lnSpc>
                <a:spcPct val="100000"/>
              </a:lnSpc>
              <a:spcBef>
                <a:spcPts val="0"/>
              </a:spcBef>
              <a:buClr>
                <a:schemeClr val="tx1">
                  <a:lumMod val="40000"/>
                  <a:lumOff val="60000"/>
                </a:schemeClr>
              </a:buClr>
              <a:buFont typeface="+mj-lt"/>
              <a:buAutoNum type="arabicPeriod" startAt="14"/>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dirty="0" smtClean="0">
                <a:latin typeface="Consolas" panose="020B0609020204030204" pitchFamily="49" charset="0"/>
                <a:cs typeface="Consolas" panose="020B0609020204030204" pitchFamily="49" charset="0"/>
              </a:rPr>
              <a:t>x </a:t>
            </a:r>
            <a:r>
              <a:rPr lang="en-US" dirty="0">
                <a:latin typeface="Consolas" panose="020B0609020204030204" pitchFamily="49" charset="0"/>
                <a:cs typeface="Consolas" panose="020B0609020204030204" pitchFamily="49" charset="0"/>
              </a:rPr>
              <a:t>= 0</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a:latin typeface="Consolas" panose="020B0609020204030204" pitchFamily="49" charset="0"/>
                <a:cs typeface="Consolas" panose="020B0609020204030204" pitchFamily="49" charset="0"/>
              </a:rPr>
              <a:t>y =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err="1" smtClean="0">
                <a:latin typeface="Consolas" panose="020B0609020204030204" pitchFamily="49" charset="0"/>
                <a:cs typeface="Consolas" panose="020B0609020204030204" pitchFamily="49" charset="0"/>
              </a:rPr>
              <a:t>changex</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err="1">
                <a:latin typeface="Consolas" panose="020B0609020204030204" pitchFamily="49" charset="0"/>
                <a:cs typeface="Consolas" panose="020B0609020204030204" pitchFamily="49" charset="0"/>
              </a:rPr>
              <a:t>changey</a:t>
            </a:r>
            <a:r>
              <a:rPr lang="en-US"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475895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smtClean="0">
                <a:latin typeface="Consolas" panose="020B0609020204030204" pitchFamily="49" charset="0"/>
                <a:cs typeface="Consolas" panose="020B0609020204030204" pitchFamily="49" charset="0"/>
              </a:rPr>
              <a:t>while </a:t>
            </a:r>
            <a:r>
              <a:rPr lang="en-US" sz="2400" dirty="0">
                <a:latin typeface="Consolas" panose="020B0609020204030204" pitchFamily="49" charset="0"/>
                <a:cs typeface="Consolas" panose="020B0609020204030204" pitchFamily="49" charset="0"/>
              </a:rPr>
              <a:t>True:</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x </a:t>
            </a:r>
            <a:r>
              <a:rPr lang="en-US" sz="2400" dirty="0">
                <a:latin typeface="Consolas" panose="020B0609020204030204" pitchFamily="49" charset="0"/>
                <a:cs typeface="Consolas" panose="020B0609020204030204" pitchFamily="49" charset="0"/>
              </a:rPr>
              <a:t>= x + </a:t>
            </a:r>
            <a:r>
              <a:rPr lang="en-US" sz="2400" dirty="0" err="1">
                <a:latin typeface="Consolas" panose="020B0609020204030204" pitchFamily="49" charset="0"/>
                <a:cs typeface="Consolas" panose="020B0609020204030204" pitchFamily="49" charset="0"/>
              </a:rPr>
              <a:t>changex</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y = y + </a:t>
            </a:r>
            <a:r>
              <a:rPr lang="en-US" sz="2400" dirty="0" err="1">
                <a:latin typeface="Consolas" panose="020B0609020204030204" pitchFamily="49" charset="0"/>
                <a:cs typeface="Consolas" panose="020B0609020204030204" pitchFamily="49" charset="0"/>
              </a:rPr>
              <a:t>changey</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x &lt; 2:</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changex</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x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x &gt;= 4:</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changex</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y &lt;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y = 0</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changey</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y &gt;= 19:</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changey</a:t>
            </a:r>
            <a:r>
              <a:rPr lang="en-US" sz="2400" dirty="0">
                <a:latin typeface="Consolas" panose="020B0609020204030204" pitchFamily="49" charset="0"/>
                <a:cs typeface="Consolas" panose="020B0609020204030204" pitchFamily="49" charset="0"/>
              </a:rPr>
              <a:t> = -</a:t>
            </a:r>
            <a:r>
              <a:rPr lang="en-US" sz="2400" dirty="0" smtClean="0">
                <a:latin typeface="Consolas" panose="020B0609020204030204" pitchFamily="49" charset="0"/>
                <a:cs typeface="Consolas" panose="020B0609020204030204" pitchFamily="49" charset="0"/>
              </a:rPr>
              <a:t>1</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109321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normAutofit/>
          </a:bodyPr>
          <a:lstStyle/>
          <a:p>
            <a:pPr marL="0" indent="0">
              <a:buNone/>
            </a:pPr>
            <a:r>
              <a:rPr lang="en-US" sz="3200" dirty="0"/>
              <a:t>This IS a workshop…</a:t>
            </a:r>
          </a:p>
          <a:p>
            <a:r>
              <a:rPr lang="en-US" sz="3200" dirty="0"/>
              <a:t>for integrating the Pi into fun hacking </a:t>
            </a:r>
            <a:r>
              <a:rPr lang="en-US" sz="3200" dirty="0" smtClean="0"/>
              <a:t>projects…</a:t>
            </a:r>
            <a:endParaRPr lang="en-US" sz="3200" dirty="0"/>
          </a:p>
          <a:p>
            <a:r>
              <a:rPr lang="en-US" sz="3200" dirty="0" smtClean="0"/>
              <a:t>for learning to program </a:t>
            </a:r>
            <a:r>
              <a:rPr lang="en-US" sz="3200" dirty="0"/>
              <a:t>with sensors, LEDs</a:t>
            </a:r>
            <a:r>
              <a:rPr lang="en-US" sz="3200" dirty="0" smtClean="0"/>
              <a:t>, and </a:t>
            </a:r>
            <a:r>
              <a:rPr lang="en-US" sz="3200" dirty="0"/>
              <a:t>more</a:t>
            </a:r>
          </a:p>
          <a:p>
            <a:r>
              <a:rPr lang="en-US" sz="3200" dirty="0" smtClean="0"/>
              <a:t>for learning to build sample </a:t>
            </a:r>
            <a:r>
              <a:rPr lang="en-US" sz="3200" dirty="0"/>
              <a:t>projects to inspire you to build your own projects</a:t>
            </a:r>
          </a:p>
        </p:txBody>
      </p:sp>
    </p:spTree>
    <p:extLst>
      <p:ext uri="{BB962C8B-B14F-4D97-AF65-F5344CB8AC3E}">
        <p14:creationId xmlns:p14="http://schemas.microsoft.com/office/powerpoint/2010/main" val="4686754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mylcd.lcd_clear</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mylcd.lcd_display_string_pos</a:t>
            </a:r>
            <a:r>
              <a:rPr lang="en-US" sz="2400" dirty="0">
                <a:latin typeface="Consolas" panose="020B0609020204030204" pitchFamily="49" charset="0"/>
                <a:cs typeface="Consolas" panose="020B0609020204030204" pitchFamily="49" charset="0"/>
              </a:rPr>
              <a:t>("o",</a:t>
            </a:r>
            <a:r>
              <a:rPr lang="en-US" sz="2400" dirty="0" err="1">
                <a:latin typeface="Consolas" panose="020B0609020204030204" pitchFamily="49" charset="0"/>
                <a:cs typeface="Consolas" panose="020B0609020204030204" pitchFamily="49" charset="0"/>
              </a:rPr>
              <a:t>x,y</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sleep(.5)</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84704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a:t>
            </a:r>
            <a:r>
              <a:rPr lang="en-US" dirty="0" smtClean="0"/>
              <a:t>3 (Sensors) </a:t>
            </a:r>
            <a:r>
              <a:rPr lang="en-US" dirty="0"/>
              <a:t>– </a:t>
            </a:r>
            <a:r>
              <a:rPr lang="en-US" dirty="0" smtClean="0"/>
              <a:t>Distance Tracker</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dirty="0"/>
              <a:t>LCD &gt; </a:t>
            </a:r>
            <a:r>
              <a:rPr lang="en-US" b="1" u="sng" dirty="0"/>
              <a:t>Sensors</a:t>
            </a:r>
            <a:r>
              <a:rPr lang="en-US" dirty="0"/>
              <a:t> &gt; </a:t>
            </a:r>
            <a:r>
              <a:rPr lang="en-US" dirty="0" smtClean="0"/>
              <a:t>More Ideas &gt; Conclusion</a:t>
            </a:r>
            <a:endParaRPr lang="en-US" dirty="0"/>
          </a:p>
        </p:txBody>
      </p:sp>
    </p:spTree>
    <p:extLst>
      <p:ext uri="{BB962C8B-B14F-4D97-AF65-F5344CB8AC3E}">
        <p14:creationId xmlns:p14="http://schemas.microsoft.com/office/powerpoint/2010/main" val="381559653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sp>
        <p:nvSpPr>
          <p:cNvPr id="2" name="Content Placeholder 1"/>
          <p:cNvSpPr>
            <a:spLocks noGrp="1"/>
          </p:cNvSpPr>
          <p:nvPr>
            <p:ph idx="1"/>
          </p:nvPr>
        </p:nvSpPr>
        <p:spPr/>
        <p:txBody>
          <a:bodyPr>
            <a:normAutofit/>
          </a:bodyPr>
          <a:lstStyle/>
          <a:p>
            <a:pPr marL="0" indent="0" algn="ctr">
              <a:buNone/>
            </a:pPr>
            <a:endParaRPr lang="en-US" sz="2000" dirty="0" smtClean="0"/>
          </a:p>
          <a:p>
            <a:pPr marL="0" indent="0" algn="ctr">
              <a:buNone/>
            </a:pPr>
            <a:endParaRPr lang="en-US" sz="2000" dirty="0"/>
          </a:p>
          <a:p>
            <a:pPr marL="0" indent="0" algn="ctr">
              <a:buNone/>
            </a:pPr>
            <a:endParaRPr lang="en-US" sz="2000" dirty="0" smtClean="0"/>
          </a:p>
          <a:p>
            <a:pPr marL="0" indent="0" algn="ctr">
              <a:buNone/>
            </a:pPr>
            <a:endParaRPr lang="en-US" sz="2000" dirty="0"/>
          </a:p>
          <a:p>
            <a:pPr marL="0" indent="0" algn="ctr">
              <a:buNone/>
            </a:pPr>
            <a:endParaRPr lang="en-US" sz="2000" dirty="0" smtClean="0"/>
          </a:p>
          <a:p>
            <a:pPr marL="0" indent="0" algn="ctr">
              <a:buNone/>
            </a:pPr>
            <a:r>
              <a:rPr lang="en-US" sz="2000" dirty="0" smtClean="0"/>
              <a:t>Well</a:t>
            </a:r>
            <a:r>
              <a:rPr lang="en-US" sz="2000" dirty="0" smtClean="0"/>
              <a:t>, actually…  it’s not much </a:t>
            </a:r>
            <a:r>
              <a:rPr lang="en-US" sz="2000" dirty="0" smtClean="0"/>
              <a:t>of an exciting video…</a:t>
            </a:r>
            <a:endParaRPr lang="en-US" sz="2000" dirty="0"/>
          </a:p>
        </p:txBody>
      </p:sp>
    </p:spTree>
    <p:extLst>
      <p:ext uri="{BB962C8B-B14F-4D97-AF65-F5344CB8AC3E}">
        <p14:creationId xmlns:p14="http://schemas.microsoft.com/office/powerpoint/2010/main" val="425822529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(any model)</a:t>
            </a:r>
          </a:p>
          <a:p>
            <a:r>
              <a:rPr lang="en-US" dirty="0" smtClean="0"/>
              <a:t>Power supply (I recommend at least 1.5A for this project)</a:t>
            </a:r>
          </a:p>
          <a:p>
            <a:r>
              <a:rPr lang="en-US" dirty="0" smtClean="0"/>
              <a:t>1 Breadboard</a:t>
            </a:r>
          </a:p>
          <a:p>
            <a:r>
              <a:rPr lang="en-US" dirty="0"/>
              <a:t>3 ultrasonic sensors (HC-SR04)</a:t>
            </a:r>
          </a:p>
          <a:p>
            <a:r>
              <a:rPr lang="en-US" dirty="0"/>
              <a:t>Lots of </a:t>
            </a:r>
            <a:r>
              <a:rPr lang="en-US" dirty="0" smtClean="0"/>
              <a:t>jumper wires</a:t>
            </a:r>
            <a:endParaRPr lang="en-US" dirty="0"/>
          </a:p>
          <a:p>
            <a:r>
              <a:rPr lang="en-US" dirty="0"/>
              <a:t>3 1k</a:t>
            </a:r>
            <a:r>
              <a:rPr lang="el-GR" dirty="0"/>
              <a:t>Ω</a:t>
            </a:r>
            <a:r>
              <a:rPr lang="en-US" dirty="0"/>
              <a:t> </a:t>
            </a:r>
            <a:r>
              <a:rPr lang="en-US" dirty="0" smtClean="0"/>
              <a:t>resistors </a:t>
            </a:r>
            <a:endParaRPr lang="en-US" dirty="0"/>
          </a:p>
        </p:txBody>
      </p:sp>
    </p:spTree>
    <p:extLst>
      <p:ext uri="{BB962C8B-B14F-4D97-AF65-F5344CB8AC3E}">
        <p14:creationId xmlns:p14="http://schemas.microsoft.com/office/powerpoint/2010/main" val="6507581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Ultrasonic Sensor</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Ultrasonic sensors are one of a variety of sensors you can use</a:t>
            </a:r>
          </a:p>
          <a:p>
            <a:r>
              <a:rPr lang="en-US" dirty="0" smtClean="0"/>
              <a:t>They detect distance with sound</a:t>
            </a:r>
          </a:p>
          <a:p>
            <a:r>
              <a:rPr lang="en-US" dirty="0" smtClean="0"/>
              <a:t>Ultrasonic = outside of human hearing range</a:t>
            </a:r>
          </a:p>
          <a:p>
            <a:r>
              <a:rPr lang="en-US" dirty="0" smtClean="0"/>
              <a:t>Pulses 40KHz signal from “T” side</a:t>
            </a:r>
          </a:p>
          <a:p>
            <a:r>
              <a:rPr lang="en-US" dirty="0" smtClean="0"/>
              <a:t>“R” side listens for it</a:t>
            </a:r>
          </a:p>
          <a:p>
            <a:r>
              <a:rPr lang="en-US" dirty="0" smtClean="0"/>
              <a:t>Time taken in between is time for sound to travel</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3436" y="1828800"/>
            <a:ext cx="3357976" cy="3357976"/>
          </a:xfrm>
        </p:spPr>
      </p:pic>
    </p:spTree>
    <p:extLst>
      <p:ext uri="{BB962C8B-B14F-4D97-AF65-F5344CB8AC3E}">
        <p14:creationId xmlns:p14="http://schemas.microsoft.com/office/powerpoint/2010/main" val="267791941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sp>
        <p:nvSpPr>
          <p:cNvPr id="4" name="Content Placeholder 3"/>
          <p:cNvSpPr>
            <a:spLocks noGrp="1"/>
          </p:cNvSpPr>
          <p:nvPr>
            <p:ph sz="half" idx="1"/>
          </p:nvPr>
        </p:nvSpPr>
        <p:spPr/>
        <p:txBody>
          <a:bodyPr/>
          <a:lstStyle/>
          <a:p>
            <a:r>
              <a:rPr lang="en-US" dirty="0" smtClean="0"/>
              <a:t>Wire Ground from Pi to breadboard rail</a:t>
            </a:r>
          </a:p>
          <a:p>
            <a:r>
              <a:rPr lang="en-US" dirty="0" smtClean="0"/>
              <a:t>Wire +5V from Pi to breadboard rail</a:t>
            </a:r>
          </a:p>
          <a:p>
            <a:r>
              <a:rPr lang="en-US" dirty="0" smtClean="0"/>
              <a:t>Wire ALL ground on sensors to breadboard ground</a:t>
            </a:r>
          </a:p>
          <a:p>
            <a:r>
              <a:rPr lang="en-US" dirty="0" smtClean="0"/>
              <a:t>Wire ALL +5V on sensors to breadboard’s +5V</a:t>
            </a: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61138" y="1902631"/>
            <a:ext cx="4814887" cy="3967138"/>
          </a:xfrm>
        </p:spPr>
      </p:pic>
    </p:spTree>
    <p:extLst>
      <p:ext uri="{BB962C8B-B14F-4D97-AF65-F5344CB8AC3E}">
        <p14:creationId xmlns:p14="http://schemas.microsoft.com/office/powerpoint/2010/main" val="359104344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sp>
        <p:nvSpPr>
          <p:cNvPr id="4" name="Content Placeholder 3"/>
          <p:cNvSpPr>
            <a:spLocks noGrp="1"/>
          </p:cNvSpPr>
          <p:nvPr>
            <p:ph sz="half" idx="1"/>
          </p:nvPr>
        </p:nvSpPr>
        <p:spPr/>
        <p:txBody>
          <a:bodyPr/>
          <a:lstStyle/>
          <a:p>
            <a:r>
              <a:rPr lang="en-US" dirty="0" smtClean="0"/>
              <a:t>Trigger pins on sensors should go to GPIO pins</a:t>
            </a:r>
          </a:p>
          <a:p>
            <a:r>
              <a:rPr lang="en-US" dirty="0" smtClean="0"/>
              <a:t>Echo pins should go to 1k</a:t>
            </a:r>
            <a:r>
              <a:rPr lang="el-GR" dirty="0"/>
              <a:t>Ω</a:t>
            </a:r>
            <a:r>
              <a:rPr lang="en-US" dirty="0"/>
              <a:t> resistors </a:t>
            </a:r>
          </a:p>
          <a:p>
            <a:r>
              <a:rPr lang="en-US" dirty="0" smtClean="0"/>
              <a:t>Resistors should go to GPIO pins</a:t>
            </a:r>
          </a:p>
          <a:p>
            <a:r>
              <a:rPr lang="en-US" dirty="0" smtClean="0"/>
              <a:t>Write down what is where, you’ll need it in a minute</a:t>
            </a: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61138" y="1902631"/>
            <a:ext cx="4814887" cy="3967138"/>
          </a:xfrm>
        </p:spPr>
      </p:pic>
    </p:spTree>
    <p:extLst>
      <p:ext uri="{BB962C8B-B14F-4D97-AF65-F5344CB8AC3E}">
        <p14:creationId xmlns:p14="http://schemas.microsoft.com/office/powerpoint/2010/main" val="384576942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70136" y="1371600"/>
            <a:ext cx="6629400" cy="5462173"/>
          </a:xfrm>
        </p:spPr>
      </p:pic>
    </p:spTree>
    <p:extLst>
      <p:ext uri="{BB962C8B-B14F-4D97-AF65-F5344CB8AC3E}">
        <p14:creationId xmlns:p14="http://schemas.microsoft.com/office/powerpoint/2010/main" val="90755039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a:latin typeface="Consolas" panose="020B0609020204030204" pitchFamily="49" charset="0"/>
                <a:cs typeface="Consolas" panose="020B0609020204030204" pitchFamily="49" charset="0"/>
              </a:rPr>
              <a:t>time</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RPi.GPIO</a:t>
            </a:r>
            <a:r>
              <a:rPr lang="en-US" dirty="0">
                <a:latin typeface="Consolas" panose="020B0609020204030204" pitchFamily="49" charset="0"/>
                <a:cs typeface="Consolas" panose="020B0609020204030204" pitchFamily="49" charset="0"/>
              </a:rPr>
              <a:t> as GPIO</a:t>
            </a: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 Set up the ultrasonic sensor pins</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u1Trig = 11</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u1Echo = 13</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u2Trig = 19</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u2Echo = 21</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u3Trig = 29</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u3Echo = </a:t>
            </a:r>
            <a:r>
              <a:rPr lang="en-US" dirty="0" smtClean="0">
                <a:latin typeface="Consolas" panose="020B0609020204030204" pitchFamily="49" charset="0"/>
                <a:cs typeface="Consolas" panose="020B0609020204030204" pitchFamily="49" charset="0"/>
              </a:rPr>
              <a:t>31</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41999424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1"/>
            </a:pPr>
            <a:r>
              <a:rPr lang="en-US" dirty="0" err="1" smtClean="0">
                <a:latin typeface="Consolas" panose="020B0609020204030204" pitchFamily="49" charset="0"/>
                <a:cs typeface="Consolas" panose="020B0609020204030204" pitchFamily="49" charset="0"/>
              </a:rPr>
              <a:t>def</a:t>
            </a:r>
            <a:r>
              <a:rPr lang="en-US" dirty="0" smtClean="0">
                <a:latin typeface="Consolas" panose="020B0609020204030204" pitchFamily="49" charset="0"/>
                <a:cs typeface="Consolas" panose="020B0609020204030204" pitchFamily="49" charset="0"/>
              </a:rPr>
              <a:t> reading(trigger, echo):</a:t>
            </a:r>
          </a:p>
          <a:p>
            <a:pPr marL="514350" indent="-514350" defTabSz="457200">
              <a:lnSpc>
                <a:spcPct val="100000"/>
              </a:lnSpc>
              <a:spcBef>
                <a:spcPts val="0"/>
              </a:spcBef>
              <a:buClr>
                <a:schemeClr val="tx1">
                  <a:lumMod val="40000"/>
                  <a:lumOff val="60000"/>
                </a:schemeClr>
              </a:buClr>
              <a:buFont typeface="+mj-lt"/>
              <a:buAutoNum type="arabicPeriod" startAt="11"/>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GPIO.setwarnings</a:t>
            </a:r>
            <a:r>
              <a:rPr lang="en-US" dirty="0" smtClean="0">
                <a:latin typeface="Consolas" panose="020B0609020204030204" pitchFamily="49" charset="0"/>
                <a:cs typeface="Consolas" panose="020B0609020204030204" pitchFamily="49" charset="0"/>
              </a:rPr>
              <a:t>(False)</a:t>
            </a:r>
          </a:p>
          <a:p>
            <a:pPr marL="514350" indent="-514350" defTabSz="457200">
              <a:lnSpc>
                <a:spcPct val="100000"/>
              </a:lnSpc>
              <a:spcBef>
                <a:spcPts val="0"/>
              </a:spcBef>
              <a:buClr>
                <a:schemeClr val="tx1">
                  <a:lumMod val="40000"/>
                  <a:lumOff val="60000"/>
                </a:schemeClr>
              </a:buClr>
              <a:buFont typeface="+mj-lt"/>
              <a:buAutoNum type="arabicPeriod" startAt="11"/>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GPIO.setmode</a:t>
            </a:r>
            <a:r>
              <a:rPr lang="en-US" dirty="0" smtClean="0">
                <a:latin typeface="Consolas" panose="020B0609020204030204" pitchFamily="49" charset="0"/>
                <a:cs typeface="Consolas" panose="020B0609020204030204" pitchFamily="49" charset="0"/>
              </a:rPr>
              <a:t>(GPIO.BOARD)</a:t>
            </a:r>
          </a:p>
          <a:p>
            <a:pPr marL="514350" indent="-514350" defTabSz="457200">
              <a:lnSpc>
                <a:spcPct val="100000"/>
              </a:lnSpc>
              <a:spcBef>
                <a:spcPts val="0"/>
              </a:spcBef>
              <a:buClr>
                <a:schemeClr val="tx1">
                  <a:lumMod val="40000"/>
                  <a:lumOff val="60000"/>
                </a:schemeClr>
              </a:buClr>
              <a:buFont typeface="+mj-lt"/>
              <a:buAutoNum type="arabicPeriod" startAt="11"/>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(trigger, GPIO.OUT)</a:t>
            </a:r>
          </a:p>
          <a:p>
            <a:pPr marL="514350" indent="-514350" defTabSz="457200">
              <a:lnSpc>
                <a:spcPct val="100000"/>
              </a:lnSpc>
              <a:spcBef>
                <a:spcPts val="0"/>
              </a:spcBef>
              <a:buClr>
                <a:schemeClr val="tx1">
                  <a:lumMod val="40000"/>
                  <a:lumOff val="60000"/>
                </a:schemeClr>
              </a:buClr>
              <a:buFont typeface="+mj-lt"/>
              <a:buAutoNum type="arabicPeriod" startAt="11"/>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(echo ,GPIO.IN)</a:t>
            </a:r>
          </a:p>
          <a:p>
            <a:pPr marL="514350" indent="-514350" defTabSz="457200">
              <a:lnSpc>
                <a:spcPct val="100000"/>
              </a:lnSpc>
              <a:spcBef>
                <a:spcPts val="0"/>
              </a:spcBef>
              <a:buClr>
                <a:schemeClr val="tx1">
                  <a:lumMod val="40000"/>
                  <a:lumOff val="60000"/>
                </a:schemeClr>
              </a:buClr>
              <a:buFont typeface="+mj-lt"/>
              <a:buAutoNum type="arabicPeriod" startAt="11"/>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(trigger, GPIO.LOW)</a:t>
            </a:r>
          </a:p>
          <a:p>
            <a:pPr marL="514350" indent="-514350" defTabSz="457200">
              <a:lnSpc>
                <a:spcPct val="100000"/>
              </a:lnSpc>
              <a:spcBef>
                <a:spcPts val="0"/>
              </a:spcBef>
              <a:buClr>
                <a:schemeClr val="tx1">
                  <a:lumMod val="40000"/>
                  <a:lumOff val="60000"/>
                </a:schemeClr>
              </a:buClr>
              <a:buFont typeface="+mj-lt"/>
              <a:buAutoNum type="arabicPeriod" startAt="11"/>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11"/>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time.sleep</a:t>
            </a:r>
            <a:r>
              <a:rPr lang="en-US" dirty="0" smtClean="0">
                <a:latin typeface="Consolas" panose="020B0609020204030204" pitchFamily="49" charset="0"/>
                <a:cs typeface="Consolas" panose="020B0609020204030204" pitchFamily="49" charset="0"/>
              </a:rPr>
              <a:t>(0.3)</a:t>
            </a:r>
          </a:p>
          <a:p>
            <a:pPr marL="514350" indent="-514350" defTabSz="457200">
              <a:lnSpc>
                <a:spcPct val="100000"/>
              </a:lnSpc>
              <a:spcBef>
                <a:spcPts val="0"/>
              </a:spcBef>
              <a:buClr>
                <a:schemeClr val="tx1">
                  <a:lumMod val="40000"/>
                  <a:lumOff val="60000"/>
                </a:schemeClr>
              </a:buClr>
              <a:buFont typeface="+mj-lt"/>
              <a:buAutoNum type="arabicPeriod" startAt="11"/>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11"/>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3273848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200" dirty="0" smtClean="0"/>
              <a:t>This is NOT a workshop…</a:t>
            </a:r>
          </a:p>
          <a:p>
            <a:r>
              <a:rPr lang="en-US" sz="3200" dirty="0" smtClean="0"/>
              <a:t>on how to use Linux</a:t>
            </a:r>
          </a:p>
          <a:p>
            <a:r>
              <a:rPr lang="en-US" sz="3200" dirty="0" smtClean="0"/>
              <a:t>on how to install a Raspberry Pi OS</a:t>
            </a:r>
          </a:p>
          <a:p>
            <a:r>
              <a:rPr lang="en-US" sz="3200" dirty="0" smtClean="0"/>
              <a:t>for advanced electronics</a:t>
            </a:r>
          </a:p>
          <a:p>
            <a:r>
              <a:rPr lang="en-US" sz="3200" dirty="0" smtClean="0"/>
              <a:t>on general programming. (It’s a regular computer, you can write code as normal)</a:t>
            </a:r>
          </a:p>
          <a:p>
            <a:endParaRPr lang="en-US" sz="3200" dirty="0"/>
          </a:p>
          <a:p>
            <a:pPr marL="0" indent="0">
              <a:buNone/>
            </a:pPr>
            <a:r>
              <a:rPr lang="en-US" sz="3200" dirty="0" smtClean="0"/>
              <a:t>I’ll include links at the end for these</a:t>
            </a:r>
          </a:p>
        </p:txBody>
      </p:sp>
    </p:spTree>
    <p:extLst>
      <p:ext uri="{BB962C8B-B14F-4D97-AF65-F5344CB8AC3E}">
        <p14:creationId xmlns:p14="http://schemas.microsoft.com/office/powerpoint/2010/main" val="22009362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(trigger, True)</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(0.00001)</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(trigger, False)</a:t>
            </a:r>
          </a:p>
          <a:p>
            <a:pPr marL="514350" indent="-514350" defTabSz="457200">
              <a:lnSpc>
                <a:spcPct val="100000"/>
              </a:lnSpc>
              <a:spcBef>
                <a:spcPts val="0"/>
              </a:spcBef>
              <a:buClr>
                <a:schemeClr val="tx1">
                  <a:lumMod val="40000"/>
                  <a:lumOff val="60000"/>
                </a:schemeClr>
              </a:buClr>
              <a:buFont typeface="+mj-lt"/>
              <a:buAutoNum type="arabicPeriod" startAt="21"/>
            </a:pPr>
            <a:endParaRPr lang="en-US" dirty="0" smtClean="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signaloff</a:t>
            </a:r>
            <a:r>
              <a:rPr lang="en-US" dirty="0">
                <a:latin typeface="Consolas" panose="020B0609020204030204" pitchFamily="49" charset="0"/>
                <a:cs typeface="Consolas" panose="020B0609020204030204" pitchFamily="49" charset="0"/>
              </a:rPr>
              <a:t> = 0</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while </a:t>
            </a:r>
            <a:r>
              <a:rPr lang="en-US" dirty="0" err="1">
                <a:latin typeface="Consolas" panose="020B0609020204030204" pitchFamily="49" charset="0"/>
                <a:cs typeface="Consolas" panose="020B0609020204030204" pitchFamily="49" charset="0"/>
              </a:rPr>
              <a:t>GPIO.input</a:t>
            </a:r>
            <a:r>
              <a:rPr lang="en-US" dirty="0">
                <a:latin typeface="Consolas" panose="020B0609020204030204" pitchFamily="49" charset="0"/>
                <a:cs typeface="Consolas" panose="020B0609020204030204" pitchFamily="49" charset="0"/>
              </a:rPr>
              <a:t>(echo) == 0:</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signaloff</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time.time</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2838112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0</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while </a:t>
            </a:r>
            <a:r>
              <a:rPr lang="en-US" dirty="0" err="1">
                <a:latin typeface="Consolas" panose="020B0609020204030204" pitchFamily="49" charset="0"/>
                <a:cs typeface="Consolas" panose="020B0609020204030204" pitchFamily="49" charset="0"/>
              </a:rPr>
              <a:t>GPIO.input</a:t>
            </a:r>
            <a:r>
              <a:rPr lang="en-US" dirty="0">
                <a:latin typeface="Consolas" panose="020B0609020204030204" pitchFamily="49" charset="0"/>
                <a:cs typeface="Consolas" panose="020B0609020204030204" pitchFamily="49" charset="0"/>
              </a:rPr>
              <a:t>(echo) == 1:</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time.time</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timepassed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signaloff</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distance = </a:t>
            </a:r>
            <a:r>
              <a:rPr lang="en-US" dirty="0" err="1">
                <a:latin typeface="Consolas" panose="020B0609020204030204" pitchFamily="49" charset="0"/>
                <a:cs typeface="Consolas" panose="020B0609020204030204" pitchFamily="49" charset="0"/>
              </a:rPr>
              <a:t>timepassed</a:t>
            </a:r>
            <a:r>
              <a:rPr lang="en-US" dirty="0">
                <a:latin typeface="Consolas" panose="020B0609020204030204" pitchFamily="49" charset="0"/>
                <a:cs typeface="Consolas" panose="020B0609020204030204" pitchFamily="49" charset="0"/>
              </a:rPr>
              <a:t> * 17000</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return distance</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77703125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Main program</a:t>
            </a:r>
          </a:p>
          <a:p>
            <a:pPr marL="514350" indent="-514350" defTabSz="457200">
              <a:lnSpc>
                <a:spcPct val="100000"/>
              </a:lnSpc>
              <a:spcBef>
                <a:spcPts val="0"/>
              </a:spcBef>
              <a:buClr>
                <a:schemeClr val="tx1">
                  <a:lumMod val="40000"/>
                  <a:lumOff val="60000"/>
                </a:schemeClr>
              </a:buClr>
              <a:buFont typeface="+mj-lt"/>
              <a:buAutoNum type="arabicPeriod" startAt="38"/>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while True:</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reading1 = reading(u1Trig, u1Echo)</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reading2 = reading(u2Trig, u2Echo)</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reading3 = reading(u3Trig, u3Echo)</a:t>
            </a:r>
          </a:p>
          <a:p>
            <a:pPr marL="514350" indent="-514350" defTabSz="457200">
              <a:lnSpc>
                <a:spcPct val="100000"/>
              </a:lnSpc>
              <a:spcBef>
                <a:spcPts val="0"/>
              </a:spcBef>
              <a:buClr>
                <a:schemeClr val="tx1">
                  <a:lumMod val="40000"/>
                  <a:lumOff val="60000"/>
                </a:schemeClr>
              </a:buClr>
              <a:buFont typeface="+mj-lt"/>
              <a:buAutoNum type="arabicPeriod" startAt="38"/>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readingAvg</a:t>
            </a:r>
            <a:r>
              <a:rPr lang="en-US" sz="2400" dirty="0">
                <a:latin typeface="Consolas" panose="020B0609020204030204" pitchFamily="49" charset="0"/>
                <a:cs typeface="Consolas" panose="020B0609020204030204" pitchFamily="49" charset="0"/>
              </a:rPr>
              <a:t> = (reading1 + reading2 + reading3) / 3</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print(</a:t>
            </a:r>
            <a:r>
              <a:rPr lang="en-US" sz="2400" dirty="0" err="1">
                <a:latin typeface="Consolas" panose="020B0609020204030204" pitchFamily="49" charset="0"/>
                <a:cs typeface="Consolas" panose="020B0609020204030204" pitchFamily="49" charset="0"/>
              </a:rPr>
              <a:t>readingAvg</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38"/>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3720881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a:t>
            </a:r>
            <a:r>
              <a:rPr lang="en-US" dirty="0" smtClean="0"/>
              <a:t>Ideas</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dirty="0"/>
              <a:t>LCD &gt; Sensors &gt; </a:t>
            </a:r>
            <a:r>
              <a:rPr lang="en-US" b="1" u="sng" dirty="0" smtClean="0"/>
              <a:t>More Ideas </a:t>
            </a:r>
            <a:r>
              <a:rPr lang="en-US" dirty="0" smtClean="0"/>
              <a:t>&gt; Conclusion</a:t>
            </a:r>
            <a:endParaRPr lang="en-US" dirty="0"/>
          </a:p>
        </p:txBody>
      </p:sp>
    </p:spTree>
    <p:extLst>
      <p:ext uri="{BB962C8B-B14F-4D97-AF65-F5344CB8AC3E}">
        <p14:creationId xmlns:p14="http://schemas.microsoft.com/office/powerpoint/2010/main" val="265798174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a:t>
            </a:r>
            <a:endParaRPr lang="en-US" dirty="0"/>
          </a:p>
        </p:txBody>
      </p:sp>
      <p:sp>
        <p:nvSpPr>
          <p:cNvPr id="6" name="Content Placeholder 5"/>
          <p:cNvSpPr>
            <a:spLocks noGrp="1"/>
          </p:cNvSpPr>
          <p:nvPr>
            <p:ph idx="1"/>
          </p:nvPr>
        </p:nvSpPr>
        <p:spPr/>
        <p:txBody>
          <a:bodyPr/>
          <a:lstStyle/>
          <a:p>
            <a:r>
              <a:rPr lang="en-US" dirty="0" smtClean="0"/>
              <a:t>Customized cookie maker machine</a:t>
            </a:r>
          </a:p>
          <a:p>
            <a:r>
              <a:rPr lang="en-US" dirty="0" smtClean="0"/>
              <a:t>Tracking cat/dog door</a:t>
            </a:r>
          </a:p>
          <a:p>
            <a:r>
              <a:rPr lang="en-US" dirty="0" smtClean="0"/>
              <a:t>Show tweets/emails on LCD screen</a:t>
            </a:r>
          </a:p>
          <a:p>
            <a:r>
              <a:rPr lang="en-US" dirty="0" smtClean="0"/>
              <a:t>AI-programmed remote control cars</a:t>
            </a:r>
          </a:p>
          <a:p>
            <a:r>
              <a:rPr lang="en-US" dirty="0" smtClean="0"/>
              <a:t>Robots…  of any variety…</a:t>
            </a:r>
          </a:p>
          <a:p>
            <a:r>
              <a:rPr lang="en-US" dirty="0" smtClean="0"/>
              <a:t>Turn on/off heater/AC when a room is occupied/unoccupied</a:t>
            </a:r>
          </a:p>
        </p:txBody>
      </p:sp>
    </p:spTree>
    <p:extLst>
      <p:ext uri="{BB962C8B-B14F-4D97-AF65-F5344CB8AC3E}">
        <p14:creationId xmlns:p14="http://schemas.microsoft.com/office/powerpoint/2010/main" val="40257501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Information and Conclusion</a:t>
            </a:r>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dirty="0"/>
              <a:t>LCD &gt; Sensors &gt; </a:t>
            </a:r>
            <a:r>
              <a:rPr lang="en-US" dirty="0" smtClean="0"/>
              <a:t>More Ideas &gt; </a:t>
            </a:r>
            <a:r>
              <a:rPr lang="en-US" b="1" u="sng" dirty="0" smtClean="0"/>
              <a:t>Conclusion</a:t>
            </a:r>
            <a:endParaRPr lang="en-US" b="1" u="sng" dirty="0"/>
          </a:p>
        </p:txBody>
      </p:sp>
    </p:spTree>
    <p:extLst>
      <p:ext uri="{BB962C8B-B14F-4D97-AF65-F5344CB8AC3E}">
        <p14:creationId xmlns:p14="http://schemas.microsoft.com/office/powerpoint/2010/main" val="146991539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Buying Parts</a:t>
            </a:r>
            <a:endParaRPr lang="en-US" dirty="0"/>
          </a:p>
        </p:txBody>
      </p:sp>
      <p:sp>
        <p:nvSpPr>
          <p:cNvPr id="5" name="Content Placeholder 4"/>
          <p:cNvSpPr>
            <a:spLocks noGrp="1"/>
          </p:cNvSpPr>
          <p:nvPr>
            <p:ph idx="1"/>
          </p:nvPr>
        </p:nvSpPr>
        <p:spPr/>
        <p:txBody>
          <a:bodyPr/>
          <a:lstStyle/>
          <a:p>
            <a:pPr marL="0" indent="0">
              <a:buNone/>
            </a:pPr>
            <a:r>
              <a:rPr lang="en-US" dirty="0" smtClean="0"/>
              <a:t>Where can I buy parts?</a:t>
            </a:r>
          </a:p>
          <a:p>
            <a:r>
              <a:rPr lang="en-US" dirty="0" smtClean="0"/>
              <a:t>Raspberry Pi </a:t>
            </a:r>
          </a:p>
          <a:p>
            <a:r>
              <a:rPr lang="en-US" dirty="0" smtClean="0"/>
              <a:t>Power supply – Amazon (mine’s 3.5A), $19</a:t>
            </a:r>
          </a:p>
          <a:p>
            <a:r>
              <a:rPr lang="en-US" dirty="0" smtClean="0"/>
              <a:t>Breadboard – </a:t>
            </a:r>
            <a:r>
              <a:rPr lang="en-US" dirty="0" err="1" smtClean="0"/>
              <a:t>MicroCenter</a:t>
            </a:r>
            <a:r>
              <a:rPr lang="en-US" dirty="0" smtClean="0"/>
              <a:t>, $6</a:t>
            </a:r>
          </a:p>
          <a:p>
            <a:r>
              <a:rPr lang="en-US" dirty="0" smtClean="0"/>
              <a:t>LEDs – Amazon or electronic stores (find set with LEDs and resistors together), $6 for 50</a:t>
            </a:r>
          </a:p>
          <a:p>
            <a:r>
              <a:rPr lang="en-US" dirty="0" err="1" smtClean="0"/>
              <a:t>Ultrasonics</a:t>
            </a:r>
            <a:r>
              <a:rPr lang="en-US" dirty="0" smtClean="0"/>
              <a:t> </a:t>
            </a:r>
            <a:r>
              <a:rPr lang="en-US" dirty="0"/>
              <a:t>(HC-SR04</a:t>
            </a:r>
            <a:r>
              <a:rPr lang="en-US" dirty="0" smtClean="0"/>
              <a:t>) – Amazon, $25 for 5</a:t>
            </a:r>
          </a:p>
          <a:p>
            <a:r>
              <a:rPr lang="en-US" dirty="0" smtClean="0"/>
              <a:t>…</a:t>
            </a:r>
            <a:endParaRPr lang="en-US" dirty="0"/>
          </a:p>
        </p:txBody>
      </p:sp>
    </p:spTree>
    <p:extLst>
      <p:ext uri="{BB962C8B-B14F-4D97-AF65-F5344CB8AC3E}">
        <p14:creationId xmlns:p14="http://schemas.microsoft.com/office/powerpoint/2010/main" val="18951340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Resources</a:t>
            </a:r>
            <a:endParaRPr lang="en-US" dirty="0"/>
          </a:p>
        </p:txBody>
      </p:sp>
      <p:sp>
        <p:nvSpPr>
          <p:cNvPr id="5" name="Content Placeholder 4"/>
          <p:cNvSpPr>
            <a:spLocks noGrp="1"/>
          </p:cNvSpPr>
          <p:nvPr>
            <p:ph idx="1"/>
          </p:nvPr>
        </p:nvSpPr>
        <p:spPr/>
        <p:txBody>
          <a:bodyPr/>
          <a:lstStyle/>
          <a:p>
            <a:r>
              <a:rPr lang="en-US" dirty="0" smtClean="0"/>
              <a:t>Raspberry Pi site:  raspberrypi.org</a:t>
            </a:r>
          </a:p>
          <a:p>
            <a:r>
              <a:rPr lang="en-US" dirty="0"/>
              <a:t>Hack A Day: </a:t>
            </a:r>
            <a:r>
              <a:rPr lang="en-US" dirty="0" smtClean="0"/>
              <a:t>hackaday.com/</a:t>
            </a:r>
          </a:p>
          <a:p>
            <a:endParaRPr lang="en-US" dirty="0"/>
          </a:p>
          <a:p>
            <a:endParaRPr lang="en-US" dirty="0" smtClean="0"/>
          </a:p>
        </p:txBody>
      </p:sp>
    </p:spTree>
    <p:extLst>
      <p:ext uri="{BB962C8B-B14F-4D97-AF65-F5344CB8AC3E}">
        <p14:creationId xmlns:p14="http://schemas.microsoft.com/office/powerpoint/2010/main" val="53340749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sp>
        <p:nvSpPr>
          <p:cNvPr id="5" name="Content Placeholder 4"/>
          <p:cNvSpPr>
            <a:spLocks noGrp="1"/>
          </p:cNvSpPr>
          <p:nvPr>
            <p:ph idx="1"/>
          </p:nvPr>
        </p:nvSpPr>
        <p:spPr/>
        <p:txBody>
          <a:bodyPr/>
          <a:lstStyle/>
          <a:p>
            <a:r>
              <a:rPr lang="en-US" dirty="0" smtClean="0"/>
              <a:t>Don’t plan a conference talk while still a very active student</a:t>
            </a:r>
          </a:p>
          <a:p>
            <a:r>
              <a:rPr lang="en-US" dirty="0" smtClean="0"/>
              <a:t>Hardware sometimes fails randomly. If software quits working, try testing the hardware</a:t>
            </a:r>
          </a:p>
          <a:p>
            <a:r>
              <a:rPr lang="en-US" dirty="0" smtClean="0"/>
              <a:t>Development always takes longer than you expect it to. Hacking projects are the same.</a:t>
            </a:r>
          </a:p>
          <a:p>
            <a:endParaRPr lang="en-US" dirty="0" smtClean="0"/>
          </a:p>
          <a:p>
            <a:endParaRPr lang="en-US" dirty="0"/>
          </a:p>
        </p:txBody>
      </p:sp>
    </p:spTree>
    <p:extLst>
      <p:ext uri="{BB962C8B-B14F-4D97-AF65-F5344CB8AC3E}">
        <p14:creationId xmlns:p14="http://schemas.microsoft.com/office/powerpoint/2010/main" val="10616434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5" name="Content Placeholder 4"/>
          <p:cNvSpPr>
            <a:spLocks noGrp="1"/>
          </p:cNvSpPr>
          <p:nvPr>
            <p:ph idx="1"/>
          </p:nvPr>
        </p:nvSpPr>
        <p:spPr/>
        <p:txBody>
          <a:bodyPr/>
          <a:lstStyle/>
          <a:p>
            <a:r>
              <a:rPr lang="en-US" dirty="0"/>
              <a:t>Raspberry Pi is more than just a </a:t>
            </a:r>
            <a:r>
              <a:rPr lang="en-US" dirty="0" smtClean="0"/>
              <a:t>PC, it can interface with other electronics</a:t>
            </a:r>
            <a:endParaRPr lang="en-US" dirty="0"/>
          </a:p>
          <a:p>
            <a:r>
              <a:rPr lang="en-US" dirty="0" smtClean="0"/>
              <a:t>You’ve seen some sample projects</a:t>
            </a:r>
          </a:p>
          <a:p>
            <a:r>
              <a:rPr lang="en-US" dirty="0" smtClean="0"/>
              <a:t>You’ve seen how to code items like sensors, LCD screens, and LEDs</a:t>
            </a:r>
          </a:p>
          <a:p>
            <a:r>
              <a:rPr lang="en-US" dirty="0" smtClean="0"/>
              <a:t>Hopefully you’re inspired to use these ideas to do your own projects</a:t>
            </a:r>
          </a:p>
          <a:p>
            <a:endParaRPr lang="en-US" dirty="0"/>
          </a:p>
        </p:txBody>
      </p:sp>
    </p:spTree>
    <p:extLst>
      <p:ext uri="{BB962C8B-B14F-4D97-AF65-F5344CB8AC3E}">
        <p14:creationId xmlns:p14="http://schemas.microsoft.com/office/powerpoint/2010/main" val="42371210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Breakdown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Raspberry Pi Information</a:t>
            </a:r>
          </a:p>
          <a:p>
            <a:pPr marL="514350" indent="-514350">
              <a:buFont typeface="+mj-lt"/>
              <a:buAutoNum type="arabicPeriod"/>
            </a:pPr>
            <a:r>
              <a:rPr lang="en-US" dirty="0" smtClean="0"/>
              <a:t>Intro to </a:t>
            </a:r>
            <a:r>
              <a:rPr lang="en-US" dirty="0"/>
              <a:t>H</a:t>
            </a:r>
            <a:r>
              <a:rPr lang="en-US" dirty="0" smtClean="0"/>
              <a:t>ardware</a:t>
            </a:r>
          </a:p>
          <a:p>
            <a:pPr marL="514350" indent="-514350">
              <a:buFont typeface="+mj-lt"/>
              <a:buAutoNum type="arabicPeriod"/>
            </a:pPr>
            <a:r>
              <a:rPr lang="en-US" dirty="0" smtClean="0"/>
              <a:t>Project 1 (LEDs) – </a:t>
            </a:r>
            <a:r>
              <a:rPr lang="en-US" dirty="0" err="1" smtClean="0"/>
              <a:t>Cylon</a:t>
            </a:r>
            <a:r>
              <a:rPr lang="en-US" dirty="0" smtClean="0"/>
              <a:t>/Knight Rider Lights</a:t>
            </a:r>
          </a:p>
          <a:p>
            <a:pPr marL="514350" indent="-514350">
              <a:buFont typeface="+mj-lt"/>
              <a:buAutoNum type="arabicPeriod"/>
            </a:pPr>
            <a:r>
              <a:rPr lang="en-US" dirty="0" smtClean="0"/>
              <a:t>Project 2 (LCD Screen) – Bouncy Ball</a:t>
            </a:r>
          </a:p>
          <a:p>
            <a:pPr marL="514350" indent="-514350">
              <a:buFont typeface="+mj-lt"/>
              <a:buAutoNum type="arabicPeriod"/>
            </a:pPr>
            <a:r>
              <a:rPr lang="en-US" dirty="0"/>
              <a:t>Project </a:t>
            </a:r>
            <a:r>
              <a:rPr lang="en-US" dirty="0" smtClean="0"/>
              <a:t>3 </a:t>
            </a:r>
            <a:r>
              <a:rPr lang="en-US" dirty="0"/>
              <a:t>(Sensors) – </a:t>
            </a:r>
            <a:r>
              <a:rPr lang="en-US" dirty="0" smtClean="0"/>
              <a:t>Distance Tracker</a:t>
            </a:r>
            <a:endParaRPr lang="en-US" dirty="0"/>
          </a:p>
          <a:p>
            <a:pPr marL="514350" indent="-514350">
              <a:buFont typeface="+mj-lt"/>
              <a:buAutoNum type="arabicPeriod"/>
            </a:pPr>
            <a:r>
              <a:rPr lang="en-US" dirty="0" smtClean="0"/>
              <a:t>Other Ideas</a:t>
            </a:r>
          </a:p>
          <a:p>
            <a:pPr marL="514350" indent="-514350">
              <a:buFont typeface="+mj-lt"/>
              <a:buAutoNum type="arabicPeriod"/>
            </a:pPr>
            <a:r>
              <a:rPr lang="en-US" dirty="0" smtClean="0"/>
              <a:t>More Information and Conclusion</a:t>
            </a:r>
            <a:endParaRPr lang="en-US" dirty="0"/>
          </a:p>
        </p:txBody>
      </p:sp>
    </p:spTree>
    <p:extLst>
      <p:ext uri="{BB962C8B-B14F-4D97-AF65-F5344CB8AC3E}">
        <p14:creationId xmlns:p14="http://schemas.microsoft.com/office/powerpoint/2010/main" val="192486123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Contact Me</a:t>
            </a:r>
            <a:endParaRPr lang="en-US" dirty="0"/>
          </a:p>
        </p:txBody>
      </p:sp>
      <p:sp>
        <p:nvSpPr>
          <p:cNvPr id="5" name="Content Placeholder 4"/>
          <p:cNvSpPr>
            <a:spLocks noGrp="1"/>
          </p:cNvSpPr>
          <p:nvPr>
            <p:ph idx="1"/>
          </p:nvPr>
        </p:nvSpPr>
        <p:spPr/>
        <p:txBody>
          <a:bodyPr>
            <a:normAutofit lnSpcReduction="10000"/>
          </a:bodyPr>
          <a:lstStyle/>
          <a:p>
            <a:pPr marL="0" indent="0" algn="ctr">
              <a:buNone/>
            </a:pPr>
            <a:r>
              <a:rPr lang="en-US" dirty="0" smtClean="0"/>
              <a:t>Twitter: @</a:t>
            </a:r>
            <a:r>
              <a:rPr lang="en-US" dirty="0" err="1" smtClean="0"/>
              <a:t>geekygirlsarah</a:t>
            </a:r>
            <a:endParaRPr lang="en-US" dirty="0" smtClean="0"/>
          </a:p>
          <a:p>
            <a:pPr marL="0" indent="0" algn="ctr">
              <a:buNone/>
            </a:pPr>
            <a:r>
              <a:rPr lang="en-US" dirty="0"/>
              <a:t>Email: sarah@sarahwithee.com</a:t>
            </a:r>
          </a:p>
          <a:p>
            <a:pPr marL="0" indent="0" algn="ctr">
              <a:buNone/>
            </a:pPr>
            <a:r>
              <a:rPr lang="en-US" dirty="0" smtClean="0"/>
              <a:t>Slides/Resources: sarahwithee.com/</a:t>
            </a:r>
            <a:r>
              <a:rPr lang="en-US" dirty="0" err="1" smtClean="0"/>
              <a:t>raspberrypi</a:t>
            </a:r>
            <a:endParaRPr lang="en-US" dirty="0" smtClean="0"/>
          </a:p>
          <a:p>
            <a:pPr marL="0" indent="0">
              <a:buNone/>
            </a:pPr>
            <a:endParaRPr lang="en-US" dirty="0"/>
          </a:p>
          <a:p>
            <a:r>
              <a:rPr lang="en-US" dirty="0" smtClean="0"/>
              <a:t>Feel free to contact with questions or to show off projects</a:t>
            </a:r>
          </a:p>
          <a:p>
            <a:r>
              <a:rPr lang="en-US" dirty="0" smtClean="0"/>
              <a:t>Let me know how this talk was and how to </a:t>
            </a:r>
            <a:r>
              <a:rPr lang="en-US" dirty="0"/>
              <a:t>improve:</a:t>
            </a:r>
            <a:br>
              <a:rPr lang="en-US" dirty="0"/>
            </a:br>
            <a:r>
              <a:rPr lang="en-US" dirty="0" smtClean="0"/>
              <a:t>  http</a:t>
            </a:r>
            <a:r>
              <a:rPr lang="en-US" dirty="0"/>
              <a:t>://nebraskacode.com/Evals/Submit?id=34</a:t>
            </a:r>
            <a:endParaRPr lang="en-US" dirty="0" smtClean="0"/>
          </a:p>
          <a:p>
            <a:r>
              <a:rPr lang="en-US" dirty="0" smtClean="0"/>
              <a:t>Check out the projects before you leave!</a:t>
            </a:r>
            <a:endParaRPr lang="en-US" dirty="0"/>
          </a:p>
        </p:txBody>
      </p:sp>
    </p:spTree>
    <p:extLst>
      <p:ext uri="{BB962C8B-B14F-4D97-AF65-F5344CB8AC3E}">
        <p14:creationId xmlns:p14="http://schemas.microsoft.com/office/powerpoint/2010/main" val="329537127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3741" y="4957038"/>
            <a:ext cx="6561343" cy="508000"/>
          </a:xfrm>
        </p:spPr>
        <p:txBody>
          <a:bodyPr>
            <a:normAutofit lnSpcReduction="10000"/>
          </a:bodyPr>
          <a:lstStyle/>
          <a:p>
            <a:r>
              <a:rPr lang="en-US" dirty="0" smtClean="0"/>
              <a:t>www.sarahwithee.com/raspberrypi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0113" y="337445"/>
            <a:ext cx="5308600" cy="3981450"/>
          </a:xfrm>
          <a:prstGeom prst="rect">
            <a:avLst/>
          </a:prstGeom>
        </p:spPr>
      </p:pic>
      <p:sp>
        <p:nvSpPr>
          <p:cNvPr id="5" name="TextBox 4"/>
          <p:cNvSpPr txBox="1"/>
          <p:nvPr/>
        </p:nvSpPr>
        <p:spPr>
          <a:xfrm>
            <a:off x="3656012" y="457200"/>
            <a:ext cx="1905000" cy="461665"/>
          </a:xfrm>
          <a:prstGeom prst="rect">
            <a:avLst/>
          </a:prstGeom>
          <a:noFill/>
        </p:spPr>
        <p:txBody>
          <a:bodyPr wrap="square" rtlCol="0">
            <a:spAutoFit/>
          </a:bodyPr>
          <a:lstStyle/>
          <a:p>
            <a:r>
              <a:rPr lang="en-US" sz="2400" b="1" dirty="0">
                <a:solidFill>
                  <a:srgbClr val="38E31B"/>
                </a:solidFill>
                <a:latin typeface="Comic Sans MS" panose="030F0702030302020204" pitchFamily="66" charset="0"/>
              </a:rPr>
              <a:t>v</a:t>
            </a:r>
            <a:r>
              <a:rPr lang="en-US" sz="2400" b="1" dirty="0" smtClean="0">
                <a:solidFill>
                  <a:srgbClr val="38E31B"/>
                </a:solidFill>
                <a:latin typeface="Comic Sans MS" panose="030F0702030302020204" pitchFamily="66" charset="0"/>
              </a:rPr>
              <a:t>ery code</a:t>
            </a:r>
            <a:endParaRPr lang="en-US" sz="2400" b="1" dirty="0">
              <a:solidFill>
                <a:srgbClr val="38E31B"/>
              </a:solidFill>
              <a:latin typeface="Comic Sans MS" panose="030F0702030302020204" pitchFamily="66" charset="0"/>
            </a:endParaRPr>
          </a:p>
        </p:txBody>
      </p:sp>
      <p:sp>
        <p:nvSpPr>
          <p:cNvPr id="6" name="TextBox 5"/>
          <p:cNvSpPr txBox="1"/>
          <p:nvPr/>
        </p:nvSpPr>
        <p:spPr>
          <a:xfrm>
            <a:off x="7085012" y="1681839"/>
            <a:ext cx="1662113" cy="830997"/>
          </a:xfrm>
          <a:prstGeom prst="rect">
            <a:avLst/>
          </a:prstGeom>
          <a:noFill/>
        </p:spPr>
        <p:txBody>
          <a:bodyPr wrap="square" rtlCol="0">
            <a:spAutoFit/>
          </a:bodyPr>
          <a:lstStyle/>
          <a:p>
            <a:r>
              <a:rPr lang="en-US" sz="2400" b="1" dirty="0" smtClean="0">
                <a:solidFill>
                  <a:srgbClr val="FE00C8"/>
                </a:solidFill>
                <a:latin typeface="Comic Sans MS" panose="030F0702030302020204" pitchFamily="66" charset="0"/>
              </a:rPr>
              <a:t>much resources</a:t>
            </a:r>
            <a:endParaRPr lang="en-US" sz="2400" b="1" dirty="0">
              <a:solidFill>
                <a:srgbClr val="FE00C8"/>
              </a:solidFill>
              <a:latin typeface="Comic Sans MS" panose="030F0702030302020204" pitchFamily="66" charset="0"/>
            </a:endParaRPr>
          </a:p>
        </p:txBody>
      </p:sp>
      <p:sp>
        <p:nvSpPr>
          <p:cNvPr id="7" name="TextBox 6"/>
          <p:cNvSpPr txBox="1"/>
          <p:nvPr/>
        </p:nvSpPr>
        <p:spPr>
          <a:xfrm>
            <a:off x="3503612" y="2143504"/>
            <a:ext cx="1752600" cy="461665"/>
          </a:xfrm>
          <a:prstGeom prst="rect">
            <a:avLst/>
          </a:prstGeom>
          <a:noFill/>
        </p:spPr>
        <p:txBody>
          <a:bodyPr wrap="square" rtlCol="0">
            <a:spAutoFit/>
          </a:bodyPr>
          <a:lstStyle/>
          <a:p>
            <a:r>
              <a:rPr lang="en-US" sz="2400" b="1" dirty="0">
                <a:solidFill>
                  <a:srgbClr val="FFFF00"/>
                </a:solidFill>
                <a:latin typeface="Comic Sans MS" panose="030F0702030302020204" pitchFamily="66" charset="0"/>
              </a:rPr>
              <a:t>h</a:t>
            </a:r>
            <a:r>
              <a:rPr lang="en-US" sz="2400" b="1" dirty="0" smtClean="0">
                <a:solidFill>
                  <a:srgbClr val="FFFF00"/>
                </a:solidFill>
                <a:latin typeface="Comic Sans MS" panose="030F0702030302020204" pitchFamily="66" charset="0"/>
              </a:rPr>
              <a:t>ow to pi</a:t>
            </a:r>
            <a:endParaRPr lang="en-US" sz="2400" b="1" dirty="0">
              <a:solidFill>
                <a:srgbClr val="FFFF00"/>
              </a:solidFill>
              <a:latin typeface="Comic Sans MS" panose="030F0702030302020204" pitchFamily="66" charset="0"/>
            </a:endParaRPr>
          </a:p>
        </p:txBody>
      </p:sp>
      <p:sp>
        <p:nvSpPr>
          <p:cNvPr id="8" name="TextBox 7"/>
          <p:cNvSpPr txBox="1"/>
          <p:nvPr/>
        </p:nvSpPr>
        <p:spPr>
          <a:xfrm>
            <a:off x="6250350" y="3096839"/>
            <a:ext cx="1749061" cy="461665"/>
          </a:xfrm>
          <a:prstGeom prst="rect">
            <a:avLst/>
          </a:prstGeom>
          <a:noFill/>
        </p:spPr>
        <p:txBody>
          <a:bodyPr wrap="square" rtlCol="0">
            <a:spAutoFit/>
          </a:bodyPr>
          <a:lstStyle/>
          <a:p>
            <a:r>
              <a:rPr lang="en-US" sz="2400" b="1" dirty="0" smtClean="0">
                <a:solidFill>
                  <a:srgbClr val="0066FF"/>
                </a:solidFill>
                <a:latin typeface="Comic Sans MS" panose="030F0702030302020204" pitchFamily="66" charset="0"/>
              </a:rPr>
              <a:t>total wow</a:t>
            </a:r>
            <a:endParaRPr lang="en-US" sz="2400" b="1" dirty="0">
              <a:solidFill>
                <a:srgbClr val="0066FF"/>
              </a:solidFill>
              <a:latin typeface="Comic Sans MS" panose="030F0702030302020204" pitchFamily="66" charset="0"/>
            </a:endParaRPr>
          </a:p>
        </p:txBody>
      </p:sp>
    </p:spTree>
    <p:extLst>
      <p:ext uri="{BB962C8B-B14F-4D97-AF65-F5344CB8AC3E}">
        <p14:creationId xmlns:p14="http://schemas.microsoft.com/office/powerpoint/2010/main" val="64734284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a:t>
            </a:r>
            <a:r>
              <a:rPr lang="en-US" dirty="0" smtClean="0"/>
              <a:t>Information</a:t>
            </a:r>
            <a:endParaRPr lang="en-US" dirty="0"/>
          </a:p>
        </p:txBody>
      </p:sp>
      <p:sp>
        <p:nvSpPr>
          <p:cNvPr id="3" name="Text Placeholder 2"/>
          <p:cNvSpPr>
            <a:spLocks noGrp="1"/>
          </p:cNvSpPr>
          <p:nvPr>
            <p:ph type="body" idx="1"/>
          </p:nvPr>
        </p:nvSpPr>
        <p:spPr/>
        <p:txBody>
          <a:bodyPr/>
          <a:lstStyle/>
          <a:p>
            <a:endParaRPr lang="en-US" dirty="0"/>
          </a:p>
        </p:txBody>
      </p:sp>
      <p:sp>
        <p:nvSpPr>
          <p:cNvPr id="4" name="TextBox 3"/>
          <p:cNvSpPr txBox="1"/>
          <p:nvPr/>
        </p:nvSpPr>
        <p:spPr>
          <a:xfrm>
            <a:off x="1903412" y="6019800"/>
            <a:ext cx="9372600" cy="369332"/>
          </a:xfrm>
          <a:prstGeom prst="rect">
            <a:avLst/>
          </a:prstGeom>
          <a:noFill/>
        </p:spPr>
        <p:txBody>
          <a:bodyPr wrap="square" rtlCol="0">
            <a:spAutoFit/>
          </a:bodyPr>
          <a:lstStyle/>
          <a:p>
            <a:r>
              <a:rPr lang="en-US" b="1" u="sng" dirty="0" smtClean="0"/>
              <a:t>Intro P</a:t>
            </a:r>
            <a:r>
              <a:rPr lang="en-US" b="1" dirty="0" smtClean="0"/>
              <a:t>i  </a:t>
            </a:r>
            <a:r>
              <a:rPr lang="en-US" dirty="0" smtClean="0"/>
              <a:t>&gt; Intro Hardware &gt; LEDs &gt; </a:t>
            </a:r>
            <a:r>
              <a:rPr lang="en-US" dirty="0"/>
              <a:t>LCD &gt; Sensors &gt; </a:t>
            </a:r>
            <a:r>
              <a:rPr lang="en-US" dirty="0" smtClean="0"/>
              <a:t>More Ideas &gt; Conclusion</a:t>
            </a:r>
            <a:endParaRPr lang="en-US" dirty="0"/>
          </a:p>
        </p:txBody>
      </p:sp>
    </p:spTree>
    <p:extLst>
      <p:ext uri="{BB962C8B-B14F-4D97-AF65-F5344CB8AC3E}">
        <p14:creationId xmlns:p14="http://schemas.microsoft.com/office/powerpoint/2010/main" val="380297378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the Raspberry Pi</a:t>
            </a:r>
            <a:endParaRPr lang="en-US" dirty="0"/>
          </a:p>
        </p:txBody>
      </p:sp>
      <p:sp>
        <p:nvSpPr>
          <p:cNvPr id="3" name="Content Placeholder 2"/>
          <p:cNvSpPr>
            <a:spLocks noGrp="1"/>
          </p:cNvSpPr>
          <p:nvPr>
            <p:ph idx="1"/>
          </p:nvPr>
        </p:nvSpPr>
        <p:spPr/>
        <p:txBody>
          <a:bodyPr/>
          <a:lstStyle/>
          <a:p>
            <a:r>
              <a:rPr lang="en-US" dirty="0" smtClean="0"/>
              <a:t>2006 – Had idea for affordable computer for kids</a:t>
            </a:r>
          </a:p>
          <a:p>
            <a:r>
              <a:rPr lang="en-US" dirty="0" smtClean="0"/>
              <a:t>2008 – Processors started to get cheap enough to make it a feasible project</a:t>
            </a:r>
          </a:p>
          <a:p>
            <a:r>
              <a:rPr lang="en-US" dirty="0" smtClean="0"/>
              <a:t>2011 – Model B entered mass production</a:t>
            </a:r>
          </a:p>
          <a:p>
            <a:r>
              <a:rPr lang="en-US" dirty="0" smtClean="0"/>
              <a:t>2013 – Sold &gt; 2,000,000 units</a:t>
            </a:r>
          </a:p>
          <a:p>
            <a:r>
              <a:rPr lang="en-US" dirty="0" smtClean="0"/>
              <a:t>2015 – Pi 2 Model B released</a:t>
            </a:r>
          </a:p>
          <a:p>
            <a:endParaRPr lang="en-US" dirty="0"/>
          </a:p>
        </p:txBody>
      </p:sp>
    </p:spTree>
    <p:extLst>
      <p:ext uri="{BB962C8B-B14F-4D97-AF65-F5344CB8AC3E}">
        <p14:creationId xmlns:p14="http://schemas.microsoft.com/office/powerpoint/2010/main" val="31532556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0C675A-9AD3-40BB-AC57-0E9EFA3E4F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Math education presentation with Pi  (widescreen)</Template>
  <TotalTime>0</TotalTime>
  <Words>2117</Words>
  <Application>Microsoft Office PowerPoint</Application>
  <PresentationFormat>Custom</PresentationFormat>
  <Paragraphs>478</Paragraphs>
  <Slides>60</Slides>
  <Notes>0</Notes>
  <HiddenSlides>3</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Comic Sans MS</vt:lpstr>
      <vt:lpstr>Consolas</vt:lpstr>
      <vt:lpstr>Euphemia</vt:lpstr>
      <vt:lpstr>Wingdings</vt:lpstr>
      <vt:lpstr>Math 16x9</vt:lpstr>
      <vt:lpstr>Intro to Hacking with the Raspberry Pi</vt:lpstr>
      <vt:lpstr>What is the Raspberry Pi?</vt:lpstr>
      <vt:lpstr>What is “hacking”?</vt:lpstr>
      <vt:lpstr>Disclaimer</vt:lpstr>
      <vt:lpstr>Disclaimer</vt:lpstr>
      <vt:lpstr>Breakdown</vt:lpstr>
      <vt:lpstr>PowerPoint Presentation</vt:lpstr>
      <vt:lpstr>Raspberry Pi Information</vt:lpstr>
      <vt:lpstr>History of the Raspberry Pi</vt:lpstr>
      <vt:lpstr>Raspberry Pi Models</vt:lpstr>
      <vt:lpstr>Intro to Hardware</vt:lpstr>
      <vt:lpstr>What Is a Breadboard?</vt:lpstr>
      <vt:lpstr>What Is a Breadboard?</vt:lpstr>
      <vt:lpstr>Making a Circuit</vt:lpstr>
      <vt:lpstr>Powering Circuits</vt:lpstr>
      <vt:lpstr>Powering Circuits</vt:lpstr>
      <vt:lpstr>General Purpose Input/Output (GPIO)</vt:lpstr>
      <vt:lpstr>Programming GPIO Pins</vt:lpstr>
      <vt:lpstr>Programming GPIO Pins</vt:lpstr>
      <vt:lpstr>Project 1 (LEDs) – Cylon/Knight Rider Lights</vt:lpstr>
      <vt:lpstr>Demo</vt:lpstr>
      <vt:lpstr>Materials List</vt:lpstr>
      <vt:lpstr>Light Emitting Diodes (LED)</vt:lpstr>
      <vt:lpstr>Hardware Layout</vt:lpstr>
      <vt:lpstr>Hardware Layout</vt:lpstr>
      <vt:lpstr>Code</vt:lpstr>
      <vt:lpstr>Code</vt:lpstr>
      <vt:lpstr>Code</vt:lpstr>
      <vt:lpstr>Project 2 (LCD Screen) – Bouncy Ball</vt:lpstr>
      <vt:lpstr>Demo</vt:lpstr>
      <vt:lpstr>Materials List</vt:lpstr>
      <vt:lpstr>LCD Screen</vt:lpstr>
      <vt:lpstr>I2C</vt:lpstr>
      <vt:lpstr>I2C</vt:lpstr>
      <vt:lpstr>Wiring</vt:lpstr>
      <vt:lpstr>Code</vt:lpstr>
      <vt:lpstr>Code</vt:lpstr>
      <vt:lpstr>Code</vt:lpstr>
      <vt:lpstr>Code</vt:lpstr>
      <vt:lpstr>Code</vt:lpstr>
      <vt:lpstr>Project 3 (Sensors) – Distance Tracker</vt:lpstr>
      <vt:lpstr>Demo</vt:lpstr>
      <vt:lpstr>Materials List</vt:lpstr>
      <vt:lpstr>Ultrasonic Sensor</vt:lpstr>
      <vt:lpstr>Wiring</vt:lpstr>
      <vt:lpstr>Wiring</vt:lpstr>
      <vt:lpstr>Wiring</vt:lpstr>
      <vt:lpstr>Code</vt:lpstr>
      <vt:lpstr>Code</vt:lpstr>
      <vt:lpstr>Code</vt:lpstr>
      <vt:lpstr>Code</vt:lpstr>
      <vt:lpstr>Code</vt:lpstr>
      <vt:lpstr>More Ideas</vt:lpstr>
      <vt:lpstr>Ideas</vt:lpstr>
      <vt:lpstr>More Information and Conclusion</vt:lpstr>
      <vt:lpstr>Buying Parts</vt:lpstr>
      <vt:lpstr>Resources</vt:lpstr>
      <vt:lpstr>Lessons Learned</vt:lpstr>
      <vt:lpstr>Conclusion</vt:lpstr>
      <vt:lpstr>Contact 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2015-01-22T05:57:02Z</dcterms:created>
  <dcterms:modified xsi:type="dcterms:W3CDTF">2015-03-20T14:45:22Z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TC027879479991</vt:lpwstr>
  </property>
</Properties>
</file>